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3"/>
  </p:notesMasterIdLst>
  <p:sldIdLst>
    <p:sldId id="331" r:id="rId5"/>
    <p:sldId id="327" r:id="rId6"/>
    <p:sldId id="332" r:id="rId7"/>
    <p:sldId id="334" r:id="rId8"/>
    <p:sldId id="335" r:id="rId9"/>
    <p:sldId id="336" r:id="rId10"/>
    <p:sldId id="352" r:id="rId11"/>
    <p:sldId id="338" r:id="rId12"/>
    <p:sldId id="339" r:id="rId13"/>
    <p:sldId id="340" r:id="rId14"/>
    <p:sldId id="341" r:id="rId15"/>
    <p:sldId id="342" r:id="rId16"/>
    <p:sldId id="343" r:id="rId17"/>
    <p:sldId id="345" r:id="rId18"/>
    <p:sldId id="344" r:id="rId19"/>
    <p:sldId id="346" r:id="rId20"/>
    <p:sldId id="347" r:id="rId21"/>
    <p:sldId id="35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pos="5193" userDrawn="1">
          <p15:clr>
            <a:srgbClr val="A4A3A4"/>
          </p15:clr>
        </p15:guide>
        <p15:guide id="10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997"/>
    <a:srgbClr val="000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/>
    <p:restoredTop sz="94660"/>
  </p:normalViewPr>
  <p:slideViewPr>
    <p:cSldViewPr showGuides="1">
      <p:cViewPr>
        <p:scale>
          <a:sx n="100" d="100"/>
          <a:sy n="100" d="100"/>
        </p:scale>
        <p:origin x="48" y="-684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30/01/2025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A7C50F-9B06-5065-CBCD-2E7D3B299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112142"/>
            <a:ext cx="5822021" cy="42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5C125928-0CA5-1A01-C34B-F4D8017B2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239630"/>
            <a:ext cx="3057081" cy="22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9144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35997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Valider les demandes d’orientation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37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7D13DEF6-F7EC-3B21-0A05-2D3F6B8C4D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1520" y="112589"/>
            <a:ext cx="1132893" cy="828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</p:sldLayoutIdLst>
  <p:hf hdr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1187624" y="2852936"/>
            <a:ext cx="7254000" cy="2725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90000"/>
              </a:lnSpc>
              <a:spcAft>
                <a:spcPts val="0"/>
              </a:spcAft>
            </a:pPr>
            <a:r>
              <a:rPr lang="fr-FR" sz="3250" b="1" cap="all" dirty="0">
                <a:solidFill>
                  <a:srgbClr val="435997"/>
                </a:solidFill>
                <a:latin typeface="Marianne" panose="02000000000000000000" pitchFamily="2" charset="0"/>
              </a:rPr>
              <a:t>Service en ligne orientation</a:t>
            </a: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435997"/>
                </a:solidFill>
                <a:latin typeface="Marianne" panose="02000000000000000000" pitchFamily="2" charset="0"/>
              </a:rPr>
              <a:t>Comment demander sa voie d’orientation après la 3</a:t>
            </a:r>
            <a:r>
              <a:rPr lang="fr-FR" sz="28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r>
              <a:rPr lang="fr-FR" sz="2800" b="1" dirty="0">
                <a:solidFill>
                  <a:srgbClr val="435997"/>
                </a:solidFill>
                <a:latin typeface="Marianne" panose="02000000000000000000" pitchFamily="2" charset="0"/>
              </a:rPr>
              <a:t> ?</a:t>
            </a: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endParaRPr lang="fr-FR" sz="3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435997"/>
                </a:solidFill>
                <a:latin typeface="Marianne" panose="02000000000000000000" pitchFamily="2" charset="0"/>
              </a:rPr>
              <a:t>Dialogue avec le conseil de classe</a:t>
            </a:r>
          </a:p>
          <a:p>
            <a:pPr marL="180000" lvl="1" indent="0">
              <a:buNone/>
            </a:pPr>
            <a:endParaRPr lang="fr-FR" sz="2800" b="1" dirty="0">
              <a:solidFill>
                <a:srgbClr val="435997"/>
              </a:solidFill>
            </a:endParaRPr>
          </a:p>
          <a:p>
            <a:pPr marL="180000" lvl="1" indent="0">
              <a:buNone/>
            </a:pPr>
            <a:endParaRPr lang="fr-FR" sz="3200" b="1" baseline="30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096" y="142867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6" name="Titre 8"/>
          <p:cNvSpPr txBox="1">
            <a:spLocks/>
          </p:cNvSpPr>
          <p:nvPr/>
        </p:nvSpPr>
        <p:spPr bwMode="gray">
          <a:xfrm>
            <a:off x="532621" y="5479332"/>
            <a:ext cx="8216027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La démarche pour choisir son orientation est présentée avec des conseils pour s’informer sur les établissements et les formations envisagées après la 3</a:t>
            </a:r>
            <a:r>
              <a:rPr lang="fr-FR" sz="14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86" y="850114"/>
            <a:ext cx="6120914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8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7980" y="241117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87448"/>
            <a:ext cx="7218290" cy="5395428"/>
          </a:xfrm>
          <a:prstGeom prst="rect">
            <a:avLst/>
          </a:prstGeom>
        </p:spPr>
      </p:pic>
      <p:sp>
        <p:nvSpPr>
          <p:cNvPr id="9" name="Titre 8"/>
          <p:cNvSpPr txBox="1">
            <a:spLocks/>
          </p:cNvSpPr>
          <p:nvPr/>
        </p:nvSpPr>
        <p:spPr bwMode="gray">
          <a:xfrm>
            <a:off x="323528" y="3081106"/>
            <a:ext cx="2664296" cy="100811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bouton + Ajouter un choix ouvre une pop-up qui permet la sélection d’une voie d’orientation.</a:t>
            </a:r>
          </a:p>
          <a:p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7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8104" y="188640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10" name="Titre 8"/>
          <p:cNvSpPr txBox="1">
            <a:spLocks/>
          </p:cNvSpPr>
          <p:nvPr/>
        </p:nvSpPr>
        <p:spPr bwMode="gray">
          <a:xfrm>
            <a:off x="448274" y="5245994"/>
            <a:ext cx="8681036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La sélection d’une voie se fait dans l’ordre de préférence, il est possible de modifier les choix jusqu’à la fermeture du service en ligne Orientation à la date indiquée par le chef d’établissement.</a:t>
            </a:r>
            <a:br>
              <a:rPr lang="fr-FR" sz="140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80448"/>
            <a:ext cx="8718036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" y="1338000"/>
            <a:ext cx="9144000" cy="5076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Valider les demandes d’orientation</a:t>
            </a: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8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096" y="121257"/>
            <a:ext cx="457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Valider les demandes d’orientation</a:t>
            </a:r>
          </a:p>
          <a:p>
            <a:endParaRPr lang="fr-FR" sz="1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11" y="783504"/>
            <a:ext cx="6066046" cy="5401524"/>
          </a:xfrm>
          <a:prstGeom prst="rect">
            <a:avLst/>
          </a:prstGeom>
        </p:spPr>
      </p:pic>
      <p:sp>
        <p:nvSpPr>
          <p:cNvPr id="5" name="Titre 8"/>
          <p:cNvSpPr txBox="1">
            <a:spLocks/>
          </p:cNvSpPr>
          <p:nvPr/>
        </p:nvSpPr>
        <p:spPr bwMode="gray">
          <a:xfrm>
            <a:off x="414531" y="3212976"/>
            <a:ext cx="3240360" cy="100811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validés sont envoyés automatiquement à l’établissement pour le conseil de classe.</a:t>
            </a:r>
          </a:p>
        </p:txBody>
      </p:sp>
    </p:spTree>
    <p:extLst>
      <p:ext uri="{BB962C8B-B14F-4D97-AF65-F5344CB8AC3E}">
        <p14:creationId xmlns:p14="http://schemas.microsoft.com/office/powerpoint/2010/main" val="1769525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9473" y="154235"/>
            <a:ext cx="457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Valider les demandes d’orientation</a:t>
            </a:r>
          </a:p>
          <a:p>
            <a:endParaRPr lang="fr-FR" sz="1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564882"/>
            <a:ext cx="5194242" cy="5724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1700808"/>
            <a:ext cx="2736304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courriel avec le récapitulatif des choix validés est transmis à chaque représentant légal. 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peuvent être modifiés jusqu’à la fermeture du service. </a:t>
            </a:r>
          </a:p>
        </p:txBody>
      </p:sp>
    </p:spTree>
    <p:extLst>
      <p:ext uri="{BB962C8B-B14F-4D97-AF65-F5344CB8AC3E}">
        <p14:creationId xmlns:p14="http://schemas.microsoft.com/office/powerpoint/2010/main" val="359044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1412776"/>
            <a:ext cx="9143999" cy="5004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Voir l’avis du conseil de classe</a:t>
            </a: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2980" y="11663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Voir l’avis du conseil de classe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5785319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peut voir l’avis du conseil de classe.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7" y="1051354"/>
            <a:ext cx="8175445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2160" y="11663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Voir l’avis du conseil de classe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521317"/>
            <a:ext cx="4749196" cy="56575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2564904"/>
            <a:ext cx="288032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Indiquez au conseil de classe que vous avez bien pris connaissance de son avis et recommandation.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Si vous souhaitez discuter de cet avis provisoire, prenez contact avec le professeur principal.</a:t>
            </a:r>
          </a:p>
        </p:txBody>
      </p:sp>
    </p:spTree>
    <p:extLst>
      <p:ext uri="{BB962C8B-B14F-4D97-AF65-F5344CB8AC3E}">
        <p14:creationId xmlns:p14="http://schemas.microsoft.com/office/powerpoint/2010/main" val="305296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" y="1419622"/>
            <a:ext cx="9143999" cy="5040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Se connecter au service en ligne Orientation</a:t>
            </a: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Compatible avec tous types de supports, tablettes,    smartphones, ordinateurs</a:t>
            </a: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Accès avec l’adresse unique teleservices.education.gouv.fr</a:t>
            </a: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54543" y="25693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80316" y="4874677"/>
            <a:ext cx="874845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du représentant légal permet de formuler les choix et de prendre connaissance de l’avis du conseil de classe.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de l’élève permet de lire ce que le représentant légal a complété.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4" y="1484784"/>
            <a:ext cx="8151055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2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1622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336264" y="5482935"/>
            <a:ext cx="838846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Se connecter avec mon compte </a:t>
            </a: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ÉduConnect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, l’identifiant et le mot de passe transmis par le chef d’établissement.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2" y="730239"/>
            <a:ext cx="6931867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436096" y="180003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6681587" y="3392712"/>
            <a:ext cx="186482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Accès 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aux s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ervices en ligne dans le menu Mes services.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6626228" y="1682261"/>
            <a:ext cx="226625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 Fil des événements indique l’action à faire.</a:t>
            </a:r>
            <a:b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rgbClr val="00006D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17" y="836712"/>
            <a:ext cx="555052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864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56" y="1268760"/>
            <a:ext cx="8352244" cy="46821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7170" y="3609827"/>
            <a:ext cx="5256584" cy="12557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Sur la page d’accueil de Scolarité services choisir Orientation à partir de la date indiquée par le chef d’établissement.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3402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27980" y="188640"/>
            <a:ext cx="4572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Se connecter au service en ligne Orientation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4535807" y="614897"/>
            <a:ext cx="345638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calendrier permet de voir toutes les étapes de l’orientation après la 3</a:t>
            </a:r>
            <a:r>
              <a:rPr lang="fr-FR" sz="1400" b="1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. 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bouton activé correspond à l’action à faire.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981909"/>
            <a:ext cx="4165335" cy="1836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6" y="1073119"/>
            <a:ext cx="3444539" cy="52917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325" y="2018358"/>
            <a:ext cx="390547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2024-2025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" y="1412776"/>
            <a:ext cx="9143999" cy="504000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3200" b="1" baseline="30000" dirty="0">
                <a:solidFill>
                  <a:schemeClr val="bg1"/>
                </a:solidFill>
                <a:latin typeface="Marianne" panose="02000000000000000000" pitchFamily="2" charset="0"/>
              </a:rPr>
              <a:t>e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b="1" i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i="1" dirty="0">
                <a:solidFill>
                  <a:schemeClr val="bg1"/>
                </a:solidFill>
                <a:latin typeface="Marianne" panose="02000000000000000000" pitchFamily="2" charset="0"/>
              </a:rPr>
              <a:t>Dialogue avec le conseil de classe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2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2023-2024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260648"/>
            <a:ext cx="457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35997"/>
                </a:solidFill>
                <a:latin typeface="Marianne" panose="02000000000000000000" pitchFamily="2" charset="0"/>
              </a:rPr>
              <a:t>Demander sa voie d’orientation après la 3</a:t>
            </a:r>
            <a:r>
              <a:rPr lang="fr-FR" sz="1200" b="1" baseline="30000" dirty="0">
                <a:solidFill>
                  <a:srgbClr val="435997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sz="1200" b="1" dirty="0"/>
          </a:p>
        </p:txBody>
      </p:sp>
      <p:sp>
        <p:nvSpPr>
          <p:cNvPr id="8" name="Titre 8"/>
          <p:cNvSpPr txBox="1">
            <a:spLocks/>
          </p:cNvSpPr>
          <p:nvPr/>
        </p:nvSpPr>
        <p:spPr bwMode="gray">
          <a:xfrm>
            <a:off x="758618" y="1700808"/>
            <a:ext cx="7776864" cy="301749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seul des représentants légaux de l’élève peut faire la saisie des choix d’orientation.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pourra voir l’avis du conseil de classe sur les voies d’orientation choisies.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En cas de difficulté les responsables légaux peuvent s’adresser au chef d’établissement.</a:t>
            </a:r>
          </a:p>
        </p:txBody>
      </p:sp>
    </p:spTree>
    <p:extLst>
      <p:ext uri="{BB962C8B-B14F-4D97-AF65-F5344CB8AC3E}">
        <p14:creationId xmlns:p14="http://schemas.microsoft.com/office/powerpoint/2010/main" val="522900264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BCC4C50187D4683BA652F74F6DBDD" ma:contentTypeVersion="1" ma:contentTypeDescription="Crée un document." ma:contentTypeScope="" ma:versionID="a3018e4aaa0a5a7008ca94df97e96a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9E65780-3312-4505-9D55-7FD0C9057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457</TotalTime>
  <Words>428</Words>
  <Application>Microsoft Office PowerPoint</Application>
  <PresentationFormat>Affichage à l'écran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Marianne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principal</cp:lastModifiedBy>
  <cp:revision>49</cp:revision>
  <dcterms:created xsi:type="dcterms:W3CDTF">2020-03-05T15:21:24Z</dcterms:created>
  <dcterms:modified xsi:type="dcterms:W3CDTF">2025-01-30T14:30:40Z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0x0101004C1BCC4C50187D4683BA652F74F6DBDD</vt:lpwstr>
  </property>
</Properties>
</file>