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57" r:id="rId4"/>
    <p:sldId id="258" r:id="rId5"/>
    <p:sldId id="260" r:id="rId6"/>
    <p:sldId id="261" r:id="rId7"/>
    <p:sldId id="273" r:id="rId8"/>
    <p:sldId id="268" r:id="rId9"/>
    <p:sldId id="272" r:id="rId10"/>
    <p:sldId id="263" r:id="rId11"/>
    <p:sldId id="264" r:id="rId12"/>
    <p:sldId id="262" r:id="rId13"/>
    <p:sldId id="266" r:id="rId14"/>
    <p:sldId id="265" r:id="rId15"/>
    <p:sldId id="274" r:id="rId16"/>
    <p:sldId id="269"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82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podeduc.apps.education.fr/video/32999-teleservice-affectation-apres-la-3emp4/?autoplay=true"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bv.ac-versailles.fr/rechetab/journees-portes-ouvertes-lycees-public.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onisep.fr/orientation/le-college/apres-la-3-telechargez-le-guide-gratuit"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E3A8A"/>
        </a:solidFill>
        <a:effectLst/>
      </p:bgPr>
    </p:bg>
    <p:spTree>
      <p:nvGrpSpPr>
        <p:cNvPr id="1" name=""/>
        <p:cNvGrpSpPr/>
        <p:nvPr/>
      </p:nvGrpSpPr>
      <p:grpSpPr>
        <a:xfrm>
          <a:off x="0" y="0"/>
          <a:ext cx="0" cy="0"/>
          <a:chOff x="0" y="0"/>
          <a:chExt cx="0" cy="0"/>
        </a:xfrm>
      </p:grpSpPr>
      <p:sp>
        <p:nvSpPr>
          <p:cNvPr id="2" name="Rectangle 1"/>
          <p:cNvSpPr/>
          <p:nvPr/>
        </p:nvSpPr>
        <p:spPr>
          <a:xfrm>
            <a:off x="0" y="0"/>
            <a:ext cx="9144000" cy="13716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1645920"/>
            <a:ext cx="7315200" cy="914400"/>
          </a:xfrm>
          <a:prstGeom prst="rect">
            <a:avLst/>
          </a:prstGeom>
          <a:noFill/>
        </p:spPr>
        <p:txBody>
          <a:bodyPr wrap="none">
            <a:spAutoFit/>
          </a:bodyPr>
          <a:lstStyle/>
          <a:p>
            <a:pPr algn="ctr">
              <a:defRPr sz="4800" b="1">
                <a:solidFill>
                  <a:srgbClr val="FFFFFF"/>
                </a:solidFill>
              </a:defRPr>
            </a:pPr>
            <a:r>
              <a:rPr dirty="0" err="1"/>
              <a:t>L'orientation</a:t>
            </a:r>
            <a:r>
              <a:rPr dirty="0"/>
              <a:t> après la 3ème</a:t>
            </a:r>
          </a:p>
        </p:txBody>
      </p:sp>
      <p:sp>
        <p:nvSpPr>
          <p:cNvPr id="4" name="TextBox 3"/>
          <p:cNvSpPr txBox="1"/>
          <p:nvPr/>
        </p:nvSpPr>
        <p:spPr>
          <a:xfrm>
            <a:off x="914400" y="2651760"/>
            <a:ext cx="7315200" cy="457200"/>
          </a:xfrm>
          <a:prstGeom prst="rect">
            <a:avLst/>
          </a:prstGeom>
          <a:noFill/>
        </p:spPr>
        <p:txBody>
          <a:bodyPr wrap="none">
            <a:spAutoFit/>
          </a:bodyPr>
          <a:lstStyle/>
          <a:p>
            <a:pPr algn="ctr">
              <a:defRPr sz="2400">
                <a:solidFill>
                  <a:srgbClr val="F3F4F6"/>
                </a:solidFill>
              </a:defRPr>
            </a:pPr>
            <a:r>
              <a:t>Année scolaire 2025-2026</a:t>
            </a:r>
          </a:p>
        </p:txBody>
      </p:sp>
      <p:sp>
        <p:nvSpPr>
          <p:cNvPr id="5" name="TextBox 4"/>
          <p:cNvSpPr txBox="1"/>
          <p:nvPr/>
        </p:nvSpPr>
        <p:spPr>
          <a:xfrm>
            <a:off x="3227726" y="4114800"/>
            <a:ext cx="2688557" cy="369332"/>
          </a:xfrm>
          <a:prstGeom prst="rect">
            <a:avLst/>
          </a:prstGeom>
          <a:noFill/>
        </p:spPr>
        <p:txBody>
          <a:bodyPr wrap="none">
            <a:spAutoFit/>
          </a:bodyPr>
          <a:lstStyle/>
          <a:p>
            <a:pPr algn="ctr">
              <a:defRPr sz="1800" i="1">
                <a:solidFill>
                  <a:srgbClr val="F3F4F6"/>
                </a:solidFill>
              </a:defRPr>
            </a:pPr>
            <a:r>
              <a:rPr lang="fr-FR" dirty="0"/>
              <a:t>Collège la Mare aux Saules</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0080"/>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274320" y="114300"/>
            <a:ext cx="8229600" cy="365760"/>
          </a:xfrm>
          <a:prstGeom prst="rect">
            <a:avLst/>
          </a:prstGeom>
          <a:noFill/>
        </p:spPr>
        <p:txBody>
          <a:bodyPr wrap="none" tIns="0" bIns="0">
            <a:spAutoFit/>
          </a:bodyPr>
          <a:lstStyle/>
          <a:p>
            <a:pPr>
              <a:defRPr sz="3200" b="1">
                <a:solidFill>
                  <a:srgbClr val="FFFFFF"/>
                </a:solidFill>
              </a:defRPr>
            </a:pPr>
            <a:r>
              <a:rPr dirty="0"/>
              <a:t>Lycée </a:t>
            </a:r>
            <a:r>
              <a:rPr dirty="0" err="1"/>
              <a:t>Professionnel</a:t>
            </a:r>
            <a:r>
              <a:rPr dirty="0"/>
              <a:t> </a:t>
            </a:r>
            <a:r>
              <a:rPr dirty="0" err="1"/>
              <a:t>ou</a:t>
            </a:r>
            <a:r>
              <a:rPr dirty="0"/>
              <a:t> CFA : </a:t>
            </a:r>
            <a:r>
              <a:rPr dirty="0" err="1"/>
              <a:t>quelles</a:t>
            </a:r>
            <a:r>
              <a:rPr dirty="0"/>
              <a:t> </a:t>
            </a:r>
            <a:r>
              <a:rPr dirty="0" err="1"/>
              <a:t>différences</a:t>
            </a:r>
            <a:r>
              <a:rPr dirty="0"/>
              <a:t> ?</a:t>
            </a:r>
          </a:p>
        </p:txBody>
      </p:sp>
      <p:graphicFrame>
        <p:nvGraphicFramePr>
          <p:cNvPr id="4" name="Table 3"/>
          <p:cNvGraphicFramePr>
            <a:graphicFrameLocks noGrp="1"/>
          </p:cNvGraphicFramePr>
          <p:nvPr>
            <p:extLst>
              <p:ext uri="{D42A27DB-BD31-4B8C-83A1-F6EECF244321}">
                <p14:modId xmlns:p14="http://schemas.microsoft.com/office/powerpoint/2010/main" val="2134274182"/>
              </p:ext>
            </p:extLst>
          </p:nvPr>
        </p:nvGraphicFramePr>
        <p:xfrm>
          <a:off x="457200" y="914400"/>
          <a:ext cx="8229600" cy="320040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3200400">
                  <a:extLst>
                    <a:ext uri="{9D8B030D-6E8A-4147-A177-3AD203B41FA5}">
                      <a16:colId xmlns:a16="http://schemas.microsoft.com/office/drawing/2014/main" val="20002"/>
                    </a:ext>
                  </a:extLst>
                </a:gridCol>
              </a:tblGrid>
              <a:tr h="533400">
                <a:tc>
                  <a:txBody>
                    <a:bodyPr/>
                    <a:lstStyle/>
                    <a:p>
                      <a:pPr>
                        <a:defRPr sz="1300" b="1">
                          <a:solidFill>
                            <a:srgbClr val="FFFFFF"/>
                          </a:solidFill>
                        </a:defRPr>
                      </a:pPr>
                      <a:r>
                        <a:rPr sz="1400"/>
                        <a:t>Critère</a:t>
                      </a:r>
                    </a:p>
                  </a:txBody>
                  <a:tcPr>
                    <a:solidFill>
                      <a:srgbClr val="1E3A8A"/>
                    </a:solidFill>
                  </a:tcPr>
                </a:tc>
                <a:tc>
                  <a:txBody>
                    <a:bodyPr/>
                    <a:lstStyle/>
                    <a:p>
                      <a:pPr>
                        <a:defRPr sz="1300" b="1">
                          <a:solidFill>
                            <a:srgbClr val="FFFFFF"/>
                          </a:solidFill>
                        </a:defRPr>
                      </a:pPr>
                      <a:r>
                        <a:rPr sz="1400"/>
                        <a:t>Lycée Professionnel</a:t>
                      </a:r>
                    </a:p>
                  </a:txBody>
                  <a:tcPr>
                    <a:solidFill>
                      <a:srgbClr val="3B82F6"/>
                    </a:solidFill>
                  </a:tcPr>
                </a:tc>
                <a:tc>
                  <a:txBody>
                    <a:bodyPr/>
                    <a:lstStyle/>
                    <a:p>
                      <a:pPr>
                        <a:defRPr sz="1300" b="1">
                          <a:solidFill>
                            <a:srgbClr val="FFFFFF"/>
                          </a:solidFill>
                        </a:defRPr>
                      </a:pPr>
                      <a:r>
                        <a:rPr sz="1400" dirty="0"/>
                        <a:t>CFA (Centre de Formation </a:t>
                      </a:r>
                      <a:r>
                        <a:rPr sz="1400" dirty="0" err="1"/>
                        <a:t>d'Apprentis</a:t>
                      </a:r>
                      <a:r>
                        <a:rPr sz="1400" dirty="0"/>
                        <a:t>)</a:t>
                      </a:r>
                      <a:endParaRPr lang="fr-FR" sz="1400" dirty="0"/>
                    </a:p>
                    <a:p>
                      <a:pPr algn="ctr">
                        <a:defRPr sz="1300" b="1">
                          <a:solidFill>
                            <a:srgbClr val="FFFFFF"/>
                          </a:solidFill>
                        </a:defRPr>
                      </a:pPr>
                      <a:r>
                        <a:rPr lang="fr-FR" sz="1400" dirty="0"/>
                        <a:t>- À partir de 16 ans - </a:t>
                      </a:r>
                      <a:endParaRPr sz="1400" dirty="0"/>
                    </a:p>
                  </a:txBody>
                  <a:tcPr>
                    <a:solidFill>
                      <a:srgbClr val="F59E0B"/>
                    </a:solidFill>
                  </a:tcPr>
                </a:tc>
                <a:extLst>
                  <a:ext uri="{0D108BD9-81ED-4DB2-BD59-A6C34878D82A}">
                    <a16:rowId xmlns:a16="http://schemas.microsoft.com/office/drawing/2014/main" val="10000"/>
                  </a:ext>
                </a:extLst>
              </a:tr>
              <a:tr h="533400">
                <a:tc>
                  <a:txBody>
                    <a:bodyPr/>
                    <a:lstStyle/>
                    <a:p>
                      <a:pPr>
                        <a:defRPr sz="1100" b="1">
                          <a:solidFill>
                            <a:srgbClr val="1F2937"/>
                          </a:solidFill>
                        </a:defRPr>
                      </a:pPr>
                      <a:r>
                        <a:rPr sz="1400" dirty="0"/>
                        <a:t>Temps et </a:t>
                      </a:r>
                      <a:r>
                        <a:rPr sz="1400" dirty="0" err="1"/>
                        <a:t>salaire</a:t>
                      </a:r>
                      <a:endParaRPr sz="1400" dirty="0"/>
                    </a:p>
                  </a:txBody>
                  <a:tcPr/>
                </a:tc>
                <a:tc>
                  <a:txBody>
                    <a:bodyPr/>
                    <a:lstStyle/>
                    <a:p>
                      <a:pPr>
                        <a:defRPr sz="1000">
                          <a:solidFill>
                            <a:srgbClr val="1F2937"/>
                          </a:solidFill>
                        </a:defRPr>
                      </a:pPr>
                      <a:r>
                        <a:rPr sz="1100" dirty="0"/>
                        <a:t>30 </a:t>
                      </a:r>
                      <a:r>
                        <a:rPr sz="1100" dirty="0" err="1"/>
                        <a:t>heures</a:t>
                      </a:r>
                      <a:r>
                        <a:rPr sz="1100" dirty="0"/>
                        <a:t> de </a:t>
                      </a:r>
                      <a:r>
                        <a:rPr sz="1100" dirty="0" err="1"/>
                        <a:t>cours</a:t>
                      </a:r>
                      <a:r>
                        <a:rPr sz="1100" dirty="0"/>
                        <a:t>/</a:t>
                      </a:r>
                      <a:r>
                        <a:rPr sz="1100" dirty="0" err="1"/>
                        <a:t>semaine</a:t>
                      </a:r>
                      <a:endParaRPr sz="1100" dirty="0"/>
                    </a:p>
                    <a:p>
                      <a:r>
                        <a:rPr sz="1200" dirty="0">
                          <a:solidFill>
                            <a:srgbClr val="FF0000"/>
                          </a:solidFill>
                        </a:rPr>
                        <a:t>Pas de </a:t>
                      </a:r>
                      <a:r>
                        <a:rPr sz="1200" dirty="0" err="1">
                          <a:solidFill>
                            <a:srgbClr val="FF0000"/>
                          </a:solidFill>
                        </a:rPr>
                        <a:t>salaire</a:t>
                      </a:r>
                      <a:endParaRPr sz="1200" dirty="0">
                        <a:solidFill>
                          <a:srgbClr val="FF0000"/>
                        </a:solidFill>
                      </a:endParaRPr>
                    </a:p>
                  </a:txBody>
                  <a:tcPr/>
                </a:tc>
                <a:tc>
                  <a:txBody>
                    <a:bodyPr/>
                    <a:lstStyle/>
                    <a:p>
                      <a:pPr>
                        <a:defRPr sz="1000">
                          <a:solidFill>
                            <a:srgbClr val="1F2937"/>
                          </a:solidFill>
                        </a:defRPr>
                      </a:pPr>
                      <a:r>
                        <a:rPr sz="1100" dirty="0"/>
                        <a:t>35 </a:t>
                      </a:r>
                      <a:r>
                        <a:rPr sz="1100" dirty="0" err="1"/>
                        <a:t>heures</a:t>
                      </a:r>
                      <a:r>
                        <a:rPr sz="1100" dirty="0"/>
                        <a:t>/</a:t>
                      </a:r>
                      <a:r>
                        <a:rPr sz="1100" dirty="0" err="1"/>
                        <a:t>semaine</a:t>
                      </a:r>
                      <a:endParaRPr sz="1100" dirty="0"/>
                    </a:p>
                    <a:p>
                      <a:r>
                        <a:rPr sz="1200" dirty="0">
                          <a:solidFill>
                            <a:srgbClr val="FF0000"/>
                          </a:solidFill>
                        </a:rPr>
                        <a:t>Avec un </a:t>
                      </a:r>
                      <a:r>
                        <a:rPr sz="1200" dirty="0" err="1">
                          <a:solidFill>
                            <a:srgbClr val="FF0000"/>
                          </a:solidFill>
                        </a:rPr>
                        <a:t>salaire</a:t>
                      </a:r>
                      <a:endParaRPr sz="1200" dirty="0">
                        <a:solidFill>
                          <a:srgbClr val="FF0000"/>
                        </a:solidFill>
                      </a:endParaRPr>
                    </a:p>
                  </a:txBody>
                  <a:tcPr/>
                </a:tc>
                <a:extLst>
                  <a:ext uri="{0D108BD9-81ED-4DB2-BD59-A6C34878D82A}">
                    <a16:rowId xmlns:a16="http://schemas.microsoft.com/office/drawing/2014/main" val="10001"/>
                  </a:ext>
                </a:extLst>
              </a:tr>
              <a:tr h="533400">
                <a:tc>
                  <a:txBody>
                    <a:bodyPr/>
                    <a:lstStyle/>
                    <a:p>
                      <a:pPr>
                        <a:defRPr sz="1100" b="1">
                          <a:solidFill>
                            <a:srgbClr val="1F2937"/>
                          </a:solidFill>
                        </a:defRPr>
                      </a:pPr>
                      <a:r>
                        <a:rPr sz="1400"/>
                        <a:t>Inscription</a:t>
                      </a:r>
                    </a:p>
                  </a:txBody>
                  <a:tcPr/>
                </a:tc>
                <a:tc>
                  <a:txBody>
                    <a:bodyPr/>
                    <a:lstStyle/>
                    <a:p>
                      <a:pPr>
                        <a:defRPr sz="1000">
                          <a:solidFill>
                            <a:srgbClr val="1F2937"/>
                          </a:solidFill>
                        </a:defRPr>
                      </a:pPr>
                      <a:r>
                        <a:rPr sz="1100"/>
                        <a:t>Gestion par le collège au 3ème trimestre (10 vœux possibles). Sélection via Affelnet selon moyennes</a:t>
                      </a:r>
                    </a:p>
                  </a:txBody>
                  <a:tcPr/>
                </a:tc>
                <a:tc>
                  <a:txBody>
                    <a:bodyPr/>
                    <a:lstStyle/>
                    <a:p>
                      <a:pPr>
                        <a:defRPr sz="1000">
                          <a:solidFill>
                            <a:srgbClr val="1F2937"/>
                          </a:solidFill>
                        </a:defRPr>
                      </a:pPr>
                      <a:r>
                        <a:rPr sz="1100"/>
                        <a:t>Gestion par la famille. Contact CFA en février/mars. Inscription définitive si employeur trouvé</a:t>
                      </a:r>
                    </a:p>
                  </a:txBody>
                  <a:tcPr/>
                </a:tc>
                <a:extLst>
                  <a:ext uri="{0D108BD9-81ED-4DB2-BD59-A6C34878D82A}">
                    <a16:rowId xmlns:a16="http://schemas.microsoft.com/office/drawing/2014/main" val="10002"/>
                  </a:ext>
                </a:extLst>
              </a:tr>
              <a:tr h="533400">
                <a:tc>
                  <a:txBody>
                    <a:bodyPr/>
                    <a:lstStyle/>
                    <a:p>
                      <a:pPr>
                        <a:defRPr sz="1100" b="1">
                          <a:solidFill>
                            <a:srgbClr val="1F2937"/>
                          </a:solidFill>
                        </a:defRPr>
                      </a:pPr>
                      <a:r>
                        <a:rPr sz="1400"/>
                        <a:t>Déroulement</a:t>
                      </a:r>
                    </a:p>
                  </a:txBody>
                  <a:tcPr/>
                </a:tc>
                <a:tc>
                  <a:txBody>
                    <a:bodyPr/>
                    <a:lstStyle/>
                    <a:p>
                      <a:pPr>
                        <a:defRPr sz="1000">
                          <a:solidFill>
                            <a:srgbClr val="1F2937"/>
                          </a:solidFill>
                        </a:defRPr>
                      </a:pPr>
                      <a:r>
                        <a:rPr sz="1100"/>
                        <a:t>Principalement des cours en salles et/ou en atelier, avec des stages en entreprise</a:t>
                      </a:r>
                    </a:p>
                  </a:txBody>
                  <a:tcPr/>
                </a:tc>
                <a:tc>
                  <a:txBody>
                    <a:bodyPr/>
                    <a:lstStyle/>
                    <a:p>
                      <a:pPr>
                        <a:defRPr sz="1000">
                          <a:solidFill>
                            <a:srgbClr val="1F2937"/>
                          </a:solidFill>
                        </a:defRPr>
                      </a:pPr>
                      <a:r>
                        <a:rPr sz="1100"/>
                        <a:t>Alternance (ex : 15 jours chez l'employeur, 1 semaine au CFA)</a:t>
                      </a:r>
                    </a:p>
                  </a:txBody>
                  <a:tcPr/>
                </a:tc>
                <a:extLst>
                  <a:ext uri="{0D108BD9-81ED-4DB2-BD59-A6C34878D82A}">
                    <a16:rowId xmlns:a16="http://schemas.microsoft.com/office/drawing/2014/main" val="10003"/>
                  </a:ext>
                </a:extLst>
              </a:tr>
              <a:tr h="533400">
                <a:tc>
                  <a:txBody>
                    <a:bodyPr/>
                    <a:lstStyle/>
                    <a:p>
                      <a:pPr>
                        <a:defRPr sz="1100" b="1">
                          <a:solidFill>
                            <a:srgbClr val="1F2937"/>
                          </a:solidFill>
                        </a:defRPr>
                      </a:pPr>
                      <a:r>
                        <a:rPr sz="1400"/>
                        <a:t>Vacances</a:t>
                      </a:r>
                    </a:p>
                  </a:txBody>
                  <a:tcPr/>
                </a:tc>
                <a:tc>
                  <a:txBody>
                    <a:bodyPr/>
                    <a:lstStyle/>
                    <a:p>
                      <a:pPr>
                        <a:defRPr sz="1000">
                          <a:solidFill>
                            <a:srgbClr val="1F2937"/>
                          </a:solidFill>
                        </a:defRPr>
                      </a:pPr>
                      <a:r>
                        <a:rPr sz="1100"/>
                        <a:t>Congés scolaires (environ 14 semaines)</a:t>
                      </a:r>
                    </a:p>
                  </a:txBody>
                  <a:tcPr/>
                </a:tc>
                <a:tc>
                  <a:txBody>
                    <a:bodyPr/>
                    <a:lstStyle/>
                    <a:p>
                      <a:pPr>
                        <a:defRPr sz="1000">
                          <a:solidFill>
                            <a:srgbClr val="1F2937"/>
                          </a:solidFill>
                        </a:defRPr>
                      </a:pPr>
                      <a:r>
                        <a:rPr sz="1100"/>
                        <a:t>5 semaines de congés payés</a:t>
                      </a:r>
                    </a:p>
                  </a:txBody>
                  <a:tcPr/>
                </a:tc>
                <a:extLst>
                  <a:ext uri="{0D108BD9-81ED-4DB2-BD59-A6C34878D82A}">
                    <a16:rowId xmlns:a16="http://schemas.microsoft.com/office/drawing/2014/main" val="10004"/>
                  </a:ext>
                </a:extLst>
              </a:tr>
              <a:tr h="533400">
                <a:tc>
                  <a:txBody>
                    <a:bodyPr/>
                    <a:lstStyle/>
                    <a:p>
                      <a:pPr>
                        <a:defRPr sz="1100" b="1">
                          <a:solidFill>
                            <a:srgbClr val="1F2937"/>
                          </a:solidFill>
                        </a:defRPr>
                      </a:pPr>
                      <a:r>
                        <a:rPr sz="1400"/>
                        <a:t>Diplômes</a:t>
                      </a:r>
                    </a:p>
                  </a:txBody>
                  <a:tcPr/>
                </a:tc>
                <a:tc>
                  <a:txBody>
                    <a:bodyPr/>
                    <a:lstStyle/>
                    <a:p>
                      <a:pPr>
                        <a:defRPr sz="1000">
                          <a:solidFill>
                            <a:srgbClr val="1F2937"/>
                          </a:solidFill>
                        </a:defRPr>
                      </a:pPr>
                      <a:r>
                        <a:rPr sz="1100"/>
                        <a:t>CAP ou Bac Professionnel</a:t>
                      </a:r>
                    </a:p>
                  </a:txBody>
                  <a:tcPr/>
                </a:tc>
                <a:tc>
                  <a:txBody>
                    <a:bodyPr/>
                    <a:lstStyle/>
                    <a:p>
                      <a:pPr>
                        <a:defRPr sz="1000">
                          <a:solidFill>
                            <a:srgbClr val="1F2937"/>
                          </a:solidFill>
                        </a:defRPr>
                      </a:pPr>
                      <a:r>
                        <a:rPr sz="1100" dirty="0"/>
                        <a:t>CAP </a:t>
                      </a:r>
                      <a:r>
                        <a:rPr sz="1100" dirty="0" err="1"/>
                        <a:t>ou</a:t>
                      </a:r>
                      <a:r>
                        <a:rPr sz="1100" dirty="0"/>
                        <a:t> Bac </a:t>
                      </a:r>
                      <a:r>
                        <a:rPr sz="1100" dirty="0" err="1"/>
                        <a:t>Professionnel</a:t>
                      </a:r>
                      <a:endParaRPr sz="1100" dirty="0"/>
                    </a:p>
                  </a:txBody>
                  <a:tcPr/>
                </a:tc>
                <a:extLst>
                  <a:ext uri="{0D108BD9-81ED-4DB2-BD59-A6C34878D82A}">
                    <a16:rowId xmlns:a16="http://schemas.microsoft.com/office/drawing/2014/main" val="10005"/>
                  </a:ext>
                </a:extLst>
              </a:tr>
            </a:tbl>
          </a:graphicData>
        </a:graphic>
      </p:graphicFrame>
      <p:sp>
        <p:nvSpPr>
          <p:cNvPr id="5" name="Rectangle 4"/>
          <p:cNvSpPr/>
          <p:nvPr/>
        </p:nvSpPr>
        <p:spPr>
          <a:xfrm>
            <a:off x="457200" y="4297680"/>
            <a:ext cx="8229600" cy="54864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4389120"/>
            <a:ext cx="7863840" cy="365760"/>
          </a:xfrm>
          <a:prstGeom prst="rect">
            <a:avLst/>
          </a:prstGeom>
          <a:noFill/>
        </p:spPr>
        <p:txBody>
          <a:bodyPr wrap="none" anchor="ctr">
            <a:spAutoFit/>
          </a:bodyPr>
          <a:lstStyle/>
          <a:p>
            <a:pPr algn="ctr">
              <a:defRPr sz="1400" b="1">
                <a:solidFill>
                  <a:srgbClr val="FFFFFF"/>
                </a:solidFill>
              </a:defRPr>
            </a:pPr>
            <a:r>
              <a:t>⚠ Motivation, autonomie et maturité sont indispensables pour réussir dans ces voies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0080"/>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19818"/>
            <a:ext cx="8229600" cy="365760"/>
          </a:xfrm>
          <a:prstGeom prst="rect">
            <a:avLst/>
          </a:prstGeom>
          <a:noFill/>
        </p:spPr>
        <p:txBody>
          <a:bodyPr wrap="none" tIns="0" bIns="0">
            <a:spAutoFit/>
          </a:bodyPr>
          <a:lstStyle/>
          <a:p>
            <a:pPr>
              <a:defRPr sz="3200" b="1">
                <a:solidFill>
                  <a:srgbClr val="FFFFFF"/>
                </a:solidFill>
              </a:defRPr>
            </a:pPr>
            <a:r>
              <a:rPr dirty="0"/>
              <a:t>Les </a:t>
            </a:r>
            <a:r>
              <a:rPr dirty="0" err="1"/>
              <a:t>familles</a:t>
            </a:r>
            <a:r>
              <a:rPr dirty="0"/>
              <a:t> de métiers </a:t>
            </a:r>
            <a:r>
              <a:rPr dirty="0" err="1"/>
              <a:t>en</a:t>
            </a:r>
            <a:r>
              <a:rPr dirty="0"/>
              <a:t> Bac Pro</a:t>
            </a:r>
          </a:p>
        </p:txBody>
      </p:sp>
      <p:sp>
        <p:nvSpPr>
          <p:cNvPr id="4" name="Rectangle 3"/>
          <p:cNvSpPr/>
          <p:nvPr/>
        </p:nvSpPr>
        <p:spPr>
          <a:xfrm>
            <a:off x="457200" y="1005840"/>
            <a:ext cx="5486400" cy="3474720"/>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20262" y="1126446"/>
            <a:ext cx="5120640" cy="320040"/>
          </a:xfrm>
          <a:prstGeom prst="rect">
            <a:avLst/>
          </a:prstGeom>
          <a:noFill/>
        </p:spPr>
        <p:txBody>
          <a:bodyPr wrap="none">
            <a:spAutoFit/>
          </a:bodyPr>
          <a:lstStyle/>
          <a:p>
            <a:pPr>
              <a:defRPr sz="1600" b="1">
                <a:solidFill>
                  <a:srgbClr val="1E3A8A"/>
                </a:solidFill>
              </a:defRPr>
            </a:pPr>
            <a:r>
              <a:rPr dirty="0"/>
              <a:t>14 </a:t>
            </a:r>
            <a:r>
              <a:rPr dirty="0" err="1"/>
              <a:t>familles</a:t>
            </a:r>
            <a:r>
              <a:rPr dirty="0"/>
              <a:t> de métiers </a:t>
            </a:r>
            <a:r>
              <a:rPr dirty="0" err="1"/>
              <a:t>en</a:t>
            </a:r>
            <a:r>
              <a:rPr dirty="0"/>
              <a:t> Bac Pro</a:t>
            </a:r>
          </a:p>
        </p:txBody>
      </p:sp>
      <p:sp>
        <p:nvSpPr>
          <p:cNvPr id="6" name="TextBox 5"/>
          <p:cNvSpPr txBox="1"/>
          <p:nvPr/>
        </p:nvSpPr>
        <p:spPr>
          <a:xfrm>
            <a:off x="520262" y="1554480"/>
            <a:ext cx="5240458" cy="2677656"/>
          </a:xfrm>
          <a:prstGeom prst="rect">
            <a:avLst/>
          </a:prstGeom>
          <a:noFill/>
        </p:spPr>
        <p:txBody>
          <a:bodyPr wrap="square">
            <a:spAutoFit/>
          </a:bodyPr>
          <a:lstStyle/>
          <a:p>
            <a:pPr>
              <a:defRPr sz="1000">
                <a:solidFill>
                  <a:srgbClr val="1F2937"/>
                </a:solidFill>
              </a:defRPr>
            </a:pPr>
            <a:r>
              <a:rPr sz="1200" dirty="0"/>
              <a:t>• Métiers de la construction durable, du </a:t>
            </a:r>
            <a:r>
              <a:rPr sz="1200" dirty="0" err="1"/>
              <a:t>bâtiment</a:t>
            </a:r>
            <a:r>
              <a:rPr sz="1200" dirty="0"/>
              <a:t> et des travaux publics</a:t>
            </a:r>
          </a:p>
          <a:p>
            <a:pPr>
              <a:defRPr sz="1000">
                <a:solidFill>
                  <a:srgbClr val="1F2937"/>
                </a:solidFill>
              </a:defRPr>
            </a:pPr>
            <a:r>
              <a:rPr sz="1200" dirty="0"/>
              <a:t>• Métiers de la gestion administrative, du transport et de la </a:t>
            </a:r>
            <a:r>
              <a:rPr sz="1200" dirty="0" err="1"/>
              <a:t>logistique</a:t>
            </a:r>
            <a:endParaRPr sz="1200" dirty="0"/>
          </a:p>
          <a:p>
            <a:pPr>
              <a:defRPr sz="1000">
                <a:solidFill>
                  <a:srgbClr val="1F2937"/>
                </a:solidFill>
              </a:defRPr>
            </a:pPr>
            <a:r>
              <a:rPr sz="1200" dirty="0"/>
              <a:t>• Métiers de la relation client</a:t>
            </a:r>
          </a:p>
          <a:p>
            <a:pPr>
              <a:defRPr sz="1000">
                <a:solidFill>
                  <a:srgbClr val="1F2937"/>
                </a:solidFill>
              </a:defRPr>
            </a:pPr>
            <a:r>
              <a:rPr sz="1200" dirty="0"/>
              <a:t>• Métiers de </a:t>
            </a:r>
            <a:r>
              <a:rPr sz="1200" dirty="0" err="1"/>
              <a:t>l'aéronautique</a:t>
            </a:r>
            <a:endParaRPr sz="1200" dirty="0"/>
          </a:p>
          <a:p>
            <a:pPr>
              <a:defRPr sz="1000">
                <a:solidFill>
                  <a:srgbClr val="1F2937"/>
                </a:solidFill>
              </a:defRPr>
            </a:pPr>
            <a:r>
              <a:rPr sz="1200" dirty="0"/>
              <a:t>• Métiers des industries </a:t>
            </a:r>
            <a:r>
              <a:rPr sz="1200" dirty="0" err="1"/>
              <a:t>graphiques</a:t>
            </a:r>
            <a:r>
              <a:rPr sz="1200" dirty="0"/>
              <a:t> et de la communication</a:t>
            </a:r>
          </a:p>
          <a:p>
            <a:pPr>
              <a:defRPr sz="1000">
                <a:solidFill>
                  <a:srgbClr val="1F2937"/>
                </a:solidFill>
              </a:defRPr>
            </a:pPr>
            <a:r>
              <a:rPr sz="1200" dirty="0"/>
              <a:t>• Métiers de </a:t>
            </a:r>
            <a:r>
              <a:rPr sz="1200" dirty="0" err="1"/>
              <a:t>l'hôtellerie</a:t>
            </a:r>
            <a:r>
              <a:rPr sz="1200" dirty="0"/>
              <a:t>-restauration</a:t>
            </a:r>
          </a:p>
          <a:p>
            <a:pPr>
              <a:defRPr sz="1000">
                <a:solidFill>
                  <a:srgbClr val="1F2937"/>
                </a:solidFill>
              </a:defRPr>
            </a:pPr>
            <a:r>
              <a:rPr sz="1200" dirty="0"/>
              <a:t>• Métiers de </a:t>
            </a:r>
            <a:r>
              <a:rPr sz="1200" dirty="0" err="1"/>
              <a:t>l'alimentation</a:t>
            </a:r>
            <a:endParaRPr sz="1200" dirty="0"/>
          </a:p>
          <a:p>
            <a:pPr>
              <a:defRPr sz="1000">
                <a:solidFill>
                  <a:srgbClr val="1F2937"/>
                </a:solidFill>
              </a:defRPr>
            </a:pPr>
            <a:r>
              <a:rPr sz="1200" dirty="0"/>
              <a:t>• Métiers des études et de la </a:t>
            </a:r>
            <a:r>
              <a:rPr sz="1200" dirty="0" err="1"/>
              <a:t>modélisation</a:t>
            </a:r>
            <a:r>
              <a:rPr sz="1200" dirty="0"/>
              <a:t> numérique du </a:t>
            </a:r>
            <a:r>
              <a:rPr sz="1200" dirty="0" err="1"/>
              <a:t>bâtiment</a:t>
            </a:r>
            <a:endParaRPr sz="1200" dirty="0"/>
          </a:p>
          <a:p>
            <a:pPr>
              <a:defRPr sz="1000">
                <a:solidFill>
                  <a:srgbClr val="1F2937"/>
                </a:solidFill>
              </a:defRPr>
            </a:pPr>
            <a:r>
              <a:rPr sz="1200" dirty="0"/>
              <a:t>• Métiers de la </a:t>
            </a:r>
            <a:r>
              <a:rPr sz="1200" dirty="0" err="1"/>
              <a:t>beauté</a:t>
            </a:r>
            <a:r>
              <a:rPr sz="1200" dirty="0"/>
              <a:t> et du bien-</a:t>
            </a:r>
            <a:r>
              <a:rPr sz="1200" dirty="0" err="1"/>
              <a:t>être</a:t>
            </a:r>
            <a:endParaRPr sz="1200" dirty="0"/>
          </a:p>
          <a:p>
            <a:pPr>
              <a:defRPr sz="1000">
                <a:solidFill>
                  <a:srgbClr val="1F2937"/>
                </a:solidFill>
              </a:defRPr>
            </a:pPr>
            <a:r>
              <a:rPr sz="1200" dirty="0"/>
              <a:t>• Métiers de la </a:t>
            </a:r>
            <a:r>
              <a:rPr sz="1200" dirty="0" err="1"/>
              <a:t>réalisation</a:t>
            </a:r>
            <a:r>
              <a:rPr sz="1200" dirty="0"/>
              <a:t> de </a:t>
            </a:r>
            <a:r>
              <a:rPr sz="1200" dirty="0" err="1"/>
              <a:t>produits</a:t>
            </a:r>
            <a:r>
              <a:rPr sz="1200" dirty="0"/>
              <a:t> </a:t>
            </a:r>
            <a:r>
              <a:rPr sz="1200" dirty="0" err="1"/>
              <a:t>mécaniques</a:t>
            </a:r>
            <a:endParaRPr sz="1200" dirty="0"/>
          </a:p>
          <a:p>
            <a:pPr>
              <a:defRPr sz="1000">
                <a:solidFill>
                  <a:srgbClr val="1F2937"/>
                </a:solidFill>
              </a:defRPr>
            </a:pPr>
            <a:r>
              <a:rPr sz="1200" dirty="0"/>
              <a:t>• Métiers du numérique et de la transition </a:t>
            </a:r>
            <a:r>
              <a:rPr sz="1200" dirty="0" err="1"/>
              <a:t>énergétique</a:t>
            </a:r>
            <a:endParaRPr sz="1200" dirty="0"/>
          </a:p>
          <a:p>
            <a:pPr>
              <a:defRPr sz="1000">
                <a:solidFill>
                  <a:srgbClr val="1F2937"/>
                </a:solidFill>
              </a:defRPr>
            </a:pPr>
            <a:r>
              <a:rPr sz="1200" dirty="0"/>
              <a:t>• Métiers de la maintenance des </a:t>
            </a:r>
            <a:r>
              <a:rPr sz="1200" dirty="0" err="1"/>
              <a:t>matériels</a:t>
            </a:r>
            <a:r>
              <a:rPr sz="1200" dirty="0"/>
              <a:t> et </a:t>
            </a:r>
            <a:r>
              <a:rPr sz="1200" dirty="0" err="1"/>
              <a:t>véhicules</a:t>
            </a:r>
            <a:endParaRPr sz="1200" dirty="0"/>
          </a:p>
          <a:p>
            <a:pPr>
              <a:defRPr sz="1000">
                <a:solidFill>
                  <a:srgbClr val="1F2937"/>
                </a:solidFill>
              </a:defRPr>
            </a:pPr>
            <a:r>
              <a:rPr sz="1200" dirty="0"/>
              <a:t>• Métiers du pilotage et maintenance </a:t>
            </a:r>
            <a:r>
              <a:rPr sz="1200" dirty="0" err="1"/>
              <a:t>d'installations</a:t>
            </a:r>
            <a:r>
              <a:rPr sz="1200" dirty="0"/>
              <a:t> </a:t>
            </a:r>
            <a:r>
              <a:rPr sz="1200" dirty="0" err="1"/>
              <a:t>automatisées</a:t>
            </a:r>
            <a:endParaRPr sz="1200" dirty="0"/>
          </a:p>
          <a:p>
            <a:pPr>
              <a:defRPr sz="1000">
                <a:solidFill>
                  <a:srgbClr val="1F2937"/>
                </a:solidFill>
              </a:defRPr>
            </a:pPr>
            <a:r>
              <a:rPr sz="1200" dirty="0"/>
              <a:t>• Métiers du </a:t>
            </a:r>
            <a:r>
              <a:rPr sz="1200" dirty="0" err="1"/>
              <a:t>bois</a:t>
            </a:r>
            <a:endParaRPr sz="1200" dirty="0"/>
          </a:p>
        </p:txBody>
      </p:sp>
      <p:sp>
        <p:nvSpPr>
          <p:cNvPr id="7" name="Rectangle 6"/>
          <p:cNvSpPr/>
          <p:nvPr/>
        </p:nvSpPr>
        <p:spPr>
          <a:xfrm>
            <a:off x="6126480" y="1005840"/>
            <a:ext cx="2560320" cy="1371600"/>
          </a:xfrm>
          <a:prstGeom prst="rect">
            <a:avLst/>
          </a:prstGeom>
          <a:solidFill>
            <a:srgbClr val="3B8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6263640" y="1143000"/>
            <a:ext cx="1710918" cy="276999"/>
          </a:xfrm>
          <a:prstGeom prst="rect">
            <a:avLst/>
          </a:prstGeom>
          <a:noFill/>
        </p:spPr>
        <p:txBody>
          <a:bodyPr wrap="none">
            <a:spAutoFit/>
          </a:bodyPr>
          <a:lstStyle/>
          <a:p>
            <a:pPr>
              <a:defRPr sz="1200" b="1">
                <a:solidFill>
                  <a:srgbClr val="FFFFFF"/>
                </a:solidFill>
              </a:defRPr>
            </a:pPr>
            <a:r>
              <a:rPr sz="1200" dirty="0" err="1"/>
              <a:t>Spécialités</a:t>
            </a:r>
            <a:r>
              <a:rPr sz="1200" dirty="0"/>
              <a:t> hors </a:t>
            </a:r>
            <a:r>
              <a:rPr sz="1200" dirty="0" err="1"/>
              <a:t>familles</a:t>
            </a:r>
            <a:endParaRPr sz="1200" dirty="0"/>
          </a:p>
        </p:txBody>
      </p:sp>
      <p:sp>
        <p:nvSpPr>
          <p:cNvPr id="9" name="TextBox 8"/>
          <p:cNvSpPr txBox="1"/>
          <p:nvPr/>
        </p:nvSpPr>
        <p:spPr>
          <a:xfrm>
            <a:off x="6263640" y="1463040"/>
            <a:ext cx="2286000" cy="738664"/>
          </a:xfrm>
          <a:prstGeom prst="rect">
            <a:avLst/>
          </a:prstGeom>
          <a:noFill/>
        </p:spPr>
        <p:txBody>
          <a:bodyPr wrap="square">
            <a:spAutoFit/>
          </a:bodyPr>
          <a:lstStyle/>
          <a:p>
            <a:pPr>
              <a:defRPr sz="1000">
                <a:solidFill>
                  <a:srgbClr val="FFFFFF"/>
                </a:solidFill>
              </a:defRPr>
            </a:pPr>
            <a:r>
              <a:rPr sz="1050" dirty="0"/>
              <a:t>• </a:t>
            </a:r>
            <a:r>
              <a:rPr sz="1050" dirty="0" err="1"/>
              <a:t>Photographie</a:t>
            </a:r>
            <a:endParaRPr sz="1050" dirty="0"/>
          </a:p>
          <a:p>
            <a:pPr>
              <a:defRPr sz="1000">
                <a:solidFill>
                  <a:srgbClr val="FFFFFF"/>
                </a:solidFill>
              </a:defRPr>
            </a:pPr>
            <a:r>
              <a:rPr sz="1050" dirty="0"/>
              <a:t>• Métiers de la mode</a:t>
            </a:r>
          </a:p>
          <a:p>
            <a:pPr>
              <a:defRPr sz="1000">
                <a:solidFill>
                  <a:srgbClr val="FFFFFF"/>
                </a:solidFill>
              </a:defRPr>
            </a:pPr>
            <a:r>
              <a:rPr sz="1050" dirty="0"/>
              <a:t>• Métiers de la </a:t>
            </a:r>
            <a:r>
              <a:rPr sz="1050" dirty="0" err="1"/>
              <a:t>sécurité</a:t>
            </a:r>
            <a:endParaRPr sz="1050" dirty="0"/>
          </a:p>
          <a:p>
            <a:pPr>
              <a:defRPr sz="1000">
                <a:solidFill>
                  <a:srgbClr val="FFFFFF"/>
                </a:solidFill>
              </a:defRPr>
            </a:pPr>
            <a:r>
              <a:rPr sz="1050" dirty="0"/>
              <a:t>• Et bien </a:t>
            </a:r>
            <a:r>
              <a:rPr sz="1050" dirty="0" err="1"/>
              <a:t>d'autres</a:t>
            </a:r>
            <a:r>
              <a:rPr sz="1050" dirty="0"/>
              <a:t>...</a:t>
            </a:r>
          </a:p>
        </p:txBody>
      </p:sp>
      <p:sp>
        <p:nvSpPr>
          <p:cNvPr id="10" name="Rectangle 9"/>
          <p:cNvSpPr/>
          <p:nvPr/>
        </p:nvSpPr>
        <p:spPr>
          <a:xfrm>
            <a:off x="6126480" y="2560320"/>
            <a:ext cx="2560320" cy="731520"/>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6263640" y="2697480"/>
            <a:ext cx="2286000" cy="457200"/>
          </a:xfrm>
          <a:prstGeom prst="rect">
            <a:avLst/>
          </a:prstGeom>
          <a:noFill/>
        </p:spPr>
        <p:txBody>
          <a:bodyPr wrap="square">
            <a:spAutoFit/>
          </a:bodyPr>
          <a:lstStyle/>
          <a:p>
            <a:pPr>
              <a:defRPr sz="1000">
                <a:solidFill>
                  <a:srgbClr val="1F2937"/>
                </a:solidFill>
              </a:defRPr>
            </a:pPr>
            <a:r>
              <a:t>Pour en savoir plus :</a:t>
            </a:r>
          </a:p>
          <a:p>
            <a:pPr>
              <a:defRPr sz="1000" i="1">
                <a:solidFill>
                  <a:srgbClr val="1F2937"/>
                </a:solidFill>
              </a:defRPr>
            </a:pPr>
            <a:r>
              <a:t>Liste complète sur Onisep</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0080"/>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05628"/>
            <a:ext cx="8229600" cy="365760"/>
          </a:xfrm>
          <a:prstGeom prst="rect">
            <a:avLst/>
          </a:prstGeom>
          <a:noFill/>
        </p:spPr>
        <p:txBody>
          <a:bodyPr wrap="none" tIns="0" bIns="0">
            <a:spAutoFit/>
          </a:bodyPr>
          <a:lstStyle/>
          <a:p>
            <a:pPr>
              <a:defRPr sz="3200" b="1">
                <a:solidFill>
                  <a:srgbClr val="FFFFFF"/>
                </a:solidFill>
              </a:defRPr>
            </a:pPr>
            <a:r>
              <a:rPr dirty="0" err="1"/>
              <a:t>Comparatif</a:t>
            </a:r>
            <a:r>
              <a:rPr dirty="0"/>
              <a:t> des trois </a:t>
            </a:r>
            <a:r>
              <a:rPr dirty="0" err="1"/>
              <a:t>baccalauréats</a:t>
            </a:r>
            <a:endParaRPr dirty="0"/>
          </a:p>
        </p:txBody>
      </p:sp>
      <p:graphicFrame>
        <p:nvGraphicFramePr>
          <p:cNvPr id="4" name="Table 3"/>
          <p:cNvGraphicFramePr>
            <a:graphicFrameLocks noGrp="1"/>
          </p:cNvGraphicFramePr>
          <p:nvPr/>
        </p:nvGraphicFramePr>
        <p:xfrm>
          <a:off x="457200" y="1005840"/>
          <a:ext cx="8229600" cy="347472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377440">
                  <a:extLst>
                    <a:ext uri="{9D8B030D-6E8A-4147-A177-3AD203B41FA5}">
                      <a16:colId xmlns:a16="http://schemas.microsoft.com/office/drawing/2014/main" val="20002"/>
                    </a:ext>
                  </a:extLst>
                </a:gridCol>
                <a:gridCol w="2377440">
                  <a:extLst>
                    <a:ext uri="{9D8B030D-6E8A-4147-A177-3AD203B41FA5}">
                      <a16:colId xmlns:a16="http://schemas.microsoft.com/office/drawing/2014/main" val="20003"/>
                    </a:ext>
                  </a:extLst>
                </a:gridCol>
              </a:tblGrid>
              <a:tr h="868680">
                <a:tc>
                  <a:txBody>
                    <a:bodyPr/>
                    <a:lstStyle/>
                    <a:p>
                      <a:pPr>
                        <a:defRPr sz="1300" b="1">
                          <a:solidFill>
                            <a:srgbClr val="FFFFFF"/>
                          </a:solidFill>
                        </a:defRPr>
                      </a:pPr>
                      <a:r>
                        <a:t>Type de bac</a:t>
                      </a:r>
                    </a:p>
                  </a:txBody>
                  <a:tcPr>
                    <a:solidFill>
                      <a:srgbClr val="1E3A8A"/>
                    </a:solidFill>
                  </a:tcPr>
                </a:tc>
                <a:tc>
                  <a:txBody>
                    <a:bodyPr/>
                    <a:lstStyle/>
                    <a:p>
                      <a:pPr>
                        <a:defRPr sz="1300" b="1">
                          <a:solidFill>
                            <a:srgbClr val="FFFFFF"/>
                          </a:solidFill>
                        </a:defRPr>
                      </a:pPr>
                      <a:r>
                        <a:t>Types de cours</a:t>
                      </a:r>
                    </a:p>
                  </a:txBody>
                  <a:tcPr>
                    <a:solidFill>
                      <a:srgbClr val="1E3A8A"/>
                    </a:solidFill>
                  </a:tcPr>
                </a:tc>
                <a:tc>
                  <a:txBody>
                    <a:bodyPr/>
                    <a:lstStyle/>
                    <a:p>
                      <a:pPr>
                        <a:defRPr sz="1300" b="1">
                          <a:solidFill>
                            <a:srgbClr val="FFFFFF"/>
                          </a:solidFill>
                        </a:defRPr>
                      </a:pPr>
                      <a:r>
                        <a:t>Objectifs</a:t>
                      </a:r>
                    </a:p>
                  </a:txBody>
                  <a:tcPr>
                    <a:solidFill>
                      <a:srgbClr val="1E3A8A"/>
                    </a:solidFill>
                  </a:tcPr>
                </a:tc>
                <a:tc>
                  <a:txBody>
                    <a:bodyPr/>
                    <a:lstStyle/>
                    <a:p>
                      <a:pPr>
                        <a:defRPr sz="1300" b="1">
                          <a:solidFill>
                            <a:srgbClr val="FFFFFF"/>
                          </a:solidFill>
                        </a:defRPr>
                      </a:pPr>
                      <a:r>
                        <a:t>Suite</a:t>
                      </a:r>
                    </a:p>
                  </a:txBody>
                  <a:tcPr>
                    <a:solidFill>
                      <a:srgbClr val="1E3A8A"/>
                    </a:solidFill>
                  </a:tcPr>
                </a:tc>
                <a:extLst>
                  <a:ext uri="{0D108BD9-81ED-4DB2-BD59-A6C34878D82A}">
                    <a16:rowId xmlns:a16="http://schemas.microsoft.com/office/drawing/2014/main" val="10000"/>
                  </a:ext>
                </a:extLst>
              </a:tr>
              <a:tr h="868680">
                <a:tc>
                  <a:txBody>
                    <a:bodyPr/>
                    <a:lstStyle/>
                    <a:p>
                      <a:pPr>
                        <a:defRPr sz="1200" b="1">
                          <a:solidFill>
                            <a:srgbClr val="1E3A8A"/>
                          </a:solidFill>
                        </a:defRPr>
                      </a:pPr>
                      <a:r>
                        <a:t>Bac Général</a:t>
                      </a:r>
                    </a:p>
                  </a:txBody>
                  <a:tcPr/>
                </a:tc>
                <a:tc>
                  <a:txBody>
                    <a:bodyPr/>
                    <a:lstStyle/>
                    <a:p>
                      <a:pPr>
                        <a:defRPr sz="1100">
                          <a:solidFill>
                            <a:srgbClr val="1F2937"/>
                          </a:solidFill>
                        </a:defRPr>
                      </a:pPr>
                      <a:r>
                        <a:t>Enseignements théoriques et abstraits</a:t>
                      </a:r>
                    </a:p>
                  </a:txBody>
                  <a:tcPr/>
                </a:tc>
                <a:tc>
                  <a:txBody>
                    <a:bodyPr/>
                    <a:lstStyle/>
                    <a:p>
                      <a:pPr>
                        <a:defRPr sz="1100">
                          <a:solidFill>
                            <a:srgbClr val="1F2937"/>
                          </a:solidFill>
                        </a:defRPr>
                      </a:pPr>
                      <a:r>
                        <a:t>Réfléchir, analyser, synthétiser. Argumenter et rédiger. Travail personnel important</a:t>
                      </a:r>
                    </a:p>
                  </a:txBody>
                  <a:tcPr/>
                </a:tc>
                <a:tc>
                  <a:txBody>
                    <a:bodyPr/>
                    <a:lstStyle/>
                    <a:p>
                      <a:pPr>
                        <a:defRPr sz="1100">
                          <a:solidFill>
                            <a:srgbClr val="1F2937"/>
                          </a:solidFill>
                        </a:defRPr>
                      </a:pPr>
                      <a:r>
                        <a:t>Études longues majoritairement : 5 ans minimum (études plus courtes possibles)</a:t>
                      </a:r>
                    </a:p>
                  </a:txBody>
                  <a:tcPr/>
                </a:tc>
                <a:extLst>
                  <a:ext uri="{0D108BD9-81ED-4DB2-BD59-A6C34878D82A}">
                    <a16:rowId xmlns:a16="http://schemas.microsoft.com/office/drawing/2014/main" val="10001"/>
                  </a:ext>
                </a:extLst>
              </a:tr>
              <a:tr h="868680">
                <a:tc>
                  <a:txBody>
                    <a:bodyPr/>
                    <a:lstStyle/>
                    <a:p>
                      <a:pPr>
                        <a:defRPr sz="1200" b="1">
                          <a:solidFill>
                            <a:srgbClr val="3B82F6"/>
                          </a:solidFill>
                        </a:defRPr>
                      </a:pPr>
                      <a:r>
                        <a:t>Bac Technologique</a:t>
                      </a:r>
                    </a:p>
                  </a:txBody>
                  <a:tcPr/>
                </a:tc>
                <a:tc>
                  <a:txBody>
                    <a:bodyPr/>
                    <a:lstStyle/>
                    <a:p>
                      <a:pPr>
                        <a:defRPr sz="1100">
                          <a:solidFill>
                            <a:srgbClr val="1F2937"/>
                          </a:solidFill>
                        </a:defRPr>
                      </a:pPr>
                      <a:r>
                        <a:t>Enseignements appliqués et concrets</a:t>
                      </a:r>
                    </a:p>
                  </a:txBody>
                  <a:tcPr/>
                </a:tc>
                <a:tc>
                  <a:txBody>
                    <a:bodyPr/>
                    <a:lstStyle/>
                    <a:p>
                      <a:pPr>
                        <a:defRPr sz="1100">
                          <a:solidFill>
                            <a:srgbClr val="1F2937"/>
                          </a:solidFill>
                        </a:defRPr>
                      </a:pPr>
                      <a:r>
                        <a:t>Observer, expérimenter. Travaux pratiques en laboratoire, salle informatique. Travail en groupe ou en autonomie</a:t>
                      </a:r>
                    </a:p>
                  </a:txBody>
                  <a:tcPr/>
                </a:tc>
                <a:tc>
                  <a:txBody>
                    <a:bodyPr/>
                    <a:lstStyle/>
                    <a:p>
                      <a:pPr>
                        <a:defRPr sz="1100">
                          <a:solidFill>
                            <a:srgbClr val="1F2937"/>
                          </a:solidFill>
                        </a:defRPr>
                      </a:pPr>
                      <a:r>
                        <a:t>Études courtes majoritairement : 2/3 ans (poursuite d'études possible)</a:t>
                      </a:r>
                    </a:p>
                  </a:txBody>
                  <a:tcPr/>
                </a:tc>
                <a:extLst>
                  <a:ext uri="{0D108BD9-81ED-4DB2-BD59-A6C34878D82A}">
                    <a16:rowId xmlns:a16="http://schemas.microsoft.com/office/drawing/2014/main" val="10002"/>
                  </a:ext>
                </a:extLst>
              </a:tr>
              <a:tr h="868680">
                <a:tc>
                  <a:txBody>
                    <a:bodyPr/>
                    <a:lstStyle/>
                    <a:p>
                      <a:pPr>
                        <a:defRPr sz="1200" b="1">
                          <a:solidFill>
                            <a:srgbClr val="F59E0B"/>
                          </a:solidFill>
                        </a:defRPr>
                      </a:pPr>
                      <a:r>
                        <a:t>Bac Professionnel</a:t>
                      </a:r>
                    </a:p>
                  </a:txBody>
                  <a:tcPr/>
                </a:tc>
                <a:tc>
                  <a:txBody>
                    <a:bodyPr/>
                    <a:lstStyle/>
                    <a:p>
                      <a:pPr>
                        <a:defRPr sz="1100">
                          <a:solidFill>
                            <a:srgbClr val="1F2937"/>
                          </a:solidFill>
                        </a:defRPr>
                      </a:pPr>
                      <a:r>
                        <a:t>Enseignements essentiellement pratiques en ateliers</a:t>
                      </a:r>
                    </a:p>
                  </a:txBody>
                  <a:tcPr/>
                </a:tc>
                <a:tc>
                  <a:txBody>
                    <a:bodyPr/>
                    <a:lstStyle/>
                    <a:p>
                      <a:pPr>
                        <a:defRPr sz="1100">
                          <a:solidFill>
                            <a:srgbClr val="1F2937"/>
                          </a:solidFill>
                        </a:defRPr>
                      </a:pPr>
                      <a:r>
                        <a:t>Expérimenter et agir en professionnel. Travaux pratiques et 22 semaines de stage en entreprise</a:t>
                      </a:r>
                    </a:p>
                  </a:txBody>
                  <a:tcPr/>
                </a:tc>
                <a:tc>
                  <a:txBody>
                    <a:bodyPr/>
                    <a:lstStyle/>
                    <a:p>
                      <a:pPr>
                        <a:defRPr sz="1100">
                          <a:solidFill>
                            <a:srgbClr val="1F2937"/>
                          </a:solidFill>
                        </a:defRPr>
                      </a:pPr>
                      <a:r>
                        <a:t>Insertion professionnelle majoritairement (poursuite d'études possible)</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0080"/>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90652"/>
            <a:ext cx="8229600" cy="365760"/>
          </a:xfrm>
          <a:prstGeom prst="rect">
            <a:avLst/>
          </a:prstGeom>
          <a:noFill/>
        </p:spPr>
        <p:txBody>
          <a:bodyPr wrap="none" tIns="0" bIns="0">
            <a:spAutoFit/>
          </a:bodyPr>
          <a:lstStyle/>
          <a:p>
            <a:pPr>
              <a:defRPr sz="3200" b="1">
                <a:solidFill>
                  <a:srgbClr val="FFFFFF"/>
                </a:solidFill>
              </a:defRPr>
            </a:pPr>
            <a:r>
              <a:rPr dirty="0"/>
              <a:t>La </a:t>
            </a:r>
            <a:r>
              <a:rPr dirty="0" err="1"/>
              <a:t>procédure</a:t>
            </a:r>
            <a:r>
              <a:rPr dirty="0"/>
              <a:t> </a:t>
            </a:r>
            <a:r>
              <a:rPr dirty="0" err="1"/>
              <a:t>d'affectation</a:t>
            </a:r>
            <a:endParaRPr dirty="0"/>
          </a:p>
        </p:txBody>
      </p:sp>
      <p:sp>
        <p:nvSpPr>
          <p:cNvPr id="4" name="Rectangle 3"/>
          <p:cNvSpPr/>
          <p:nvPr/>
        </p:nvSpPr>
        <p:spPr>
          <a:xfrm>
            <a:off x="457200" y="791426"/>
            <a:ext cx="8229600" cy="1280160"/>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5484" y="812785"/>
            <a:ext cx="7863840" cy="274320"/>
          </a:xfrm>
          <a:prstGeom prst="rect">
            <a:avLst/>
          </a:prstGeom>
          <a:noFill/>
        </p:spPr>
        <p:txBody>
          <a:bodyPr wrap="none">
            <a:spAutoFit/>
          </a:bodyPr>
          <a:lstStyle/>
          <a:p>
            <a:pPr>
              <a:defRPr sz="1600" b="1">
                <a:solidFill>
                  <a:srgbClr val="1E3A8A"/>
                </a:solidFill>
              </a:defRPr>
            </a:pPr>
            <a:r>
              <a:rPr dirty="0" err="1"/>
              <a:t>Éléments</a:t>
            </a:r>
            <a:r>
              <a:rPr dirty="0"/>
              <a:t> </a:t>
            </a:r>
            <a:r>
              <a:rPr dirty="0" err="1"/>
              <a:t>clés</a:t>
            </a:r>
            <a:r>
              <a:rPr dirty="0"/>
              <a:t> sur </a:t>
            </a:r>
            <a:r>
              <a:rPr dirty="0" err="1"/>
              <a:t>l'affectation</a:t>
            </a:r>
            <a:endParaRPr dirty="0"/>
          </a:p>
        </p:txBody>
      </p:sp>
      <p:sp>
        <p:nvSpPr>
          <p:cNvPr id="6" name="TextBox 5"/>
          <p:cNvSpPr txBox="1"/>
          <p:nvPr/>
        </p:nvSpPr>
        <p:spPr>
          <a:xfrm>
            <a:off x="640080" y="1189430"/>
            <a:ext cx="7863840" cy="685800"/>
          </a:xfrm>
          <a:prstGeom prst="rect">
            <a:avLst/>
          </a:prstGeom>
          <a:noFill/>
        </p:spPr>
        <p:txBody>
          <a:bodyPr wrap="square">
            <a:spAutoFit/>
          </a:bodyPr>
          <a:lstStyle/>
          <a:p>
            <a:pPr>
              <a:defRPr sz="1200">
                <a:solidFill>
                  <a:srgbClr val="1F2937"/>
                </a:solidFill>
              </a:defRPr>
            </a:pPr>
            <a:r>
              <a:rPr dirty="0"/>
              <a:t>• </a:t>
            </a:r>
            <a:r>
              <a:rPr dirty="0" err="1"/>
              <a:t>Procédure</a:t>
            </a:r>
            <a:r>
              <a:rPr dirty="0"/>
              <a:t> </a:t>
            </a:r>
            <a:r>
              <a:rPr dirty="0" err="1"/>
              <a:t>informatisée</a:t>
            </a:r>
            <a:r>
              <a:rPr dirty="0"/>
              <a:t> après la 3ème via </a:t>
            </a:r>
            <a:r>
              <a:rPr dirty="0" err="1"/>
              <a:t>Téléservices</a:t>
            </a:r>
            <a:r>
              <a:rPr dirty="0"/>
              <a:t> Affectation</a:t>
            </a:r>
          </a:p>
          <a:p>
            <a:pPr>
              <a:defRPr sz="1200">
                <a:solidFill>
                  <a:srgbClr val="1F2937"/>
                </a:solidFill>
              </a:defRPr>
            </a:pPr>
            <a:r>
              <a:rPr dirty="0"/>
              <a:t>• </a:t>
            </a:r>
            <a:r>
              <a:rPr dirty="0" err="1"/>
              <a:t>Jusqu'à</a:t>
            </a:r>
            <a:r>
              <a:rPr dirty="0"/>
              <a:t> 10 </a:t>
            </a:r>
            <a:r>
              <a:rPr dirty="0" err="1"/>
              <a:t>vœux</a:t>
            </a:r>
            <a:r>
              <a:rPr dirty="0"/>
              <a:t> </a:t>
            </a:r>
            <a:r>
              <a:rPr dirty="0" err="1"/>
              <a:t>possibles</a:t>
            </a:r>
            <a:r>
              <a:rPr dirty="0"/>
              <a:t>, </a:t>
            </a:r>
            <a:r>
              <a:rPr dirty="0" err="1"/>
              <a:t>traités</a:t>
            </a:r>
            <a:r>
              <a:rPr dirty="0"/>
              <a:t> dans </a:t>
            </a:r>
            <a:r>
              <a:rPr dirty="0" err="1"/>
              <a:t>l'ordre</a:t>
            </a:r>
            <a:r>
              <a:rPr dirty="0"/>
              <a:t> </a:t>
            </a:r>
            <a:r>
              <a:rPr dirty="0" err="1"/>
              <a:t>défini</a:t>
            </a:r>
            <a:r>
              <a:rPr dirty="0"/>
              <a:t> par la </a:t>
            </a:r>
            <a:r>
              <a:rPr dirty="0" err="1"/>
              <a:t>famille</a:t>
            </a:r>
            <a:endParaRPr dirty="0"/>
          </a:p>
          <a:p>
            <a:pPr>
              <a:defRPr sz="1200">
                <a:solidFill>
                  <a:srgbClr val="1F2937"/>
                </a:solidFill>
              </a:defRPr>
            </a:pPr>
            <a:r>
              <a:rPr dirty="0"/>
              <a:t>• Un </a:t>
            </a:r>
            <a:r>
              <a:rPr dirty="0" err="1"/>
              <a:t>vœu</a:t>
            </a:r>
            <a:r>
              <a:rPr dirty="0"/>
              <a:t> = </a:t>
            </a:r>
            <a:r>
              <a:rPr dirty="0" err="1"/>
              <a:t>une</a:t>
            </a:r>
            <a:r>
              <a:rPr dirty="0"/>
              <a:t> formation (ex : bac pro) </a:t>
            </a:r>
            <a:r>
              <a:rPr dirty="0" err="1"/>
              <a:t>ou</a:t>
            </a:r>
            <a:r>
              <a:rPr dirty="0"/>
              <a:t> un </a:t>
            </a:r>
            <a:r>
              <a:rPr dirty="0" err="1"/>
              <a:t>parcours</a:t>
            </a:r>
            <a:r>
              <a:rPr dirty="0"/>
              <a:t> (ex : 2GT option sport) dans un </a:t>
            </a:r>
            <a:r>
              <a:rPr dirty="0" err="1"/>
              <a:t>établissement</a:t>
            </a:r>
            <a:endParaRPr dirty="0"/>
          </a:p>
          <a:p>
            <a:pPr>
              <a:defRPr sz="1200">
                <a:solidFill>
                  <a:srgbClr val="1F2937"/>
                </a:solidFill>
              </a:defRPr>
            </a:pPr>
            <a:r>
              <a:rPr dirty="0"/>
              <a:t>• Une </a:t>
            </a:r>
            <a:r>
              <a:rPr dirty="0" err="1"/>
              <a:t>seule</a:t>
            </a:r>
            <a:r>
              <a:rPr dirty="0"/>
              <a:t> proposition </a:t>
            </a:r>
            <a:r>
              <a:rPr dirty="0" err="1"/>
              <a:t>d'affectation</a:t>
            </a:r>
            <a:r>
              <a:rPr dirty="0"/>
              <a:t> sera </a:t>
            </a:r>
            <a:r>
              <a:rPr dirty="0" err="1"/>
              <a:t>faite</a:t>
            </a:r>
            <a:endParaRPr dirty="0"/>
          </a:p>
        </p:txBody>
      </p:sp>
      <p:sp>
        <p:nvSpPr>
          <p:cNvPr id="7" name="Rectangle 6"/>
          <p:cNvSpPr/>
          <p:nvPr/>
        </p:nvSpPr>
        <p:spPr>
          <a:xfrm>
            <a:off x="457200" y="2153567"/>
            <a:ext cx="4114800" cy="1097280"/>
          </a:xfrm>
          <a:prstGeom prst="rect">
            <a:avLst/>
          </a:prstGeom>
          <a:solidFill>
            <a:srgbClr val="3B8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640080" y="2196131"/>
            <a:ext cx="3749039" cy="274320"/>
          </a:xfrm>
          <a:prstGeom prst="rect">
            <a:avLst/>
          </a:prstGeom>
          <a:noFill/>
        </p:spPr>
        <p:txBody>
          <a:bodyPr wrap="none">
            <a:spAutoFit/>
          </a:bodyPr>
          <a:lstStyle/>
          <a:p>
            <a:pPr>
              <a:defRPr sz="1500" b="1">
                <a:solidFill>
                  <a:srgbClr val="FFFFFF"/>
                </a:solidFill>
              </a:defRPr>
            </a:pPr>
            <a:r>
              <a:rPr dirty="0"/>
              <a:t>Affectation </a:t>
            </a:r>
            <a:r>
              <a:rPr dirty="0" err="1"/>
              <a:t>en</a:t>
            </a:r>
            <a:r>
              <a:rPr dirty="0"/>
              <a:t> 2nde GT</a:t>
            </a:r>
          </a:p>
        </p:txBody>
      </p:sp>
      <p:sp>
        <p:nvSpPr>
          <p:cNvPr id="9" name="TextBox 8"/>
          <p:cNvSpPr txBox="1"/>
          <p:nvPr/>
        </p:nvSpPr>
        <p:spPr>
          <a:xfrm>
            <a:off x="640080" y="2531937"/>
            <a:ext cx="3749039" cy="646331"/>
          </a:xfrm>
          <a:prstGeom prst="rect">
            <a:avLst/>
          </a:prstGeom>
          <a:noFill/>
        </p:spPr>
        <p:txBody>
          <a:bodyPr wrap="square">
            <a:spAutoFit/>
          </a:bodyPr>
          <a:lstStyle/>
          <a:p>
            <a:pPr>
              <a:defRPr sz="1100">
                <a:solidFill>
                  <a:srgbClr val="FFFFFF"/>
                </a:solidFill>
              </a:defRPr>
            </a:pPr>
            <a:r>
              <a:rPr sz="1200" dirty="0"/>
              <a:t>✓ Dans le lycée de </a:t>
            </a:r>
            <a:r>
              <a:rPr sz="1200" dirty="0" err="1"/>
              <a:t>secteur</a:t>
            </a:r>
            <a:r>
              <a:rPr sz="1200" dirty="0"/>
              <a:t> (</a:t>
            </a:r>
            <a:r>
              <a:rPr sz="1200" dirty="0" err="1"/>
              <a:t>selon</a:t>
            </a:r>
            <a:r>
              <a:rPr sz="1200" dirty="0"/>
              <a:t> </a:t>
            </a:r>
            <a:r>
              <a:rPr sz="1200" dirty="0" err="1"/>
              <a:t>adresse</a:t>
            </a:r>
            <a:r>
              <a:rPr sz="1200" dirty="0"/>
              <a:t>)</a:t>
            </a:r>
          </a:p>
          <a:p>
            <a:pPr>
              <a:defRPr sz="1100">
                <a:solidFill>
                  <a:srgbClr val="FFFFFF"/>
                </a:solidFill>
              </a:defRPr>
            </a:pPr>
            <a:r>
              <a:rPr sz="1200" dirty="0"/>
              <a:t>✓ </a:t>
            </a:r>
            <a:r>
              <a:rPr sz="1200" dirty="0" err="1"/>
              <a:t>Possibilité</a:t>
            </a:r>
            <a:r>
              <a:rPr sz="1200" dirty="0"/>
              <a:t> de </a:t>
            </a:r>
            <a:r>
              <a:rPr sz="1200" dirty="0" err="1"/>
              <a:t>choisir</a:t>
            </a:r>
            <a:r>
              <a:rPr sz="1200" dirty="0"/>
              <a:t> des </a:t>
            </a:r>
            <a:r>
              <a:rPr sz="1200" dirty="0" err="1"/>
              <a:t>enseignements</a:t>
            </a:r>
            <a:r>
              <a:rPr sz="1200" dirty="0"/>
              <a:t> </a:t>
            </a:r>
            <a:r>
              <a:rPr sz="1200" dirty="0" err="1"/>
              <a:t>optionnels</a:t>
            </a:r>
            <a:endParaRPr sz="1200" dirty="0"/>
          </a:p>
          <a:p>
            <a:pPr>
              <a:defRPr sz="1100">
                <a:solidFill>
                  <a:srgbClr val="FFFFFF"/>
                </a:solidFill>
              </a:defRPr>
            </a:pPr>
            <a:r>
              <a:rPr sz="1200" dirty="0"/>
              <a:t>✓ Pour </a:t>
            </a:r>
            <a:r>
              <a:rPr sz="1200" dirty="0" err="1"/>
              <a:t>certains</a:t>
            </a:r>
            <a:r>
              <a:rPr sz="1200" dirty="0"/>
              <a:t> </a:t>
            </a:r>
            <a:r>
              <a:rPr sz="1200" dirty="0" err="1"/>
              <a:t>enseignements</a:t>
            </a:r>
            <a:r>
              <a:rPr sz="1200" dirty="0"/>
              <a:t> </a:t>
            </a:r>
            <a:r>
              <a:rPr sz="1200" dirty="0" err="1"/>
              <a:t>rares</a:t>
            </a:r>
            <a:r>
              <a:rPr sz="1200" dirty="0"/>
              <a:t> : zones </a:t>
            </a:r>
            <a:r>
              <a:rPr sz="1200" dirty="0" err="1"/>
              <a:t>élargies</a:t>
            </a:r>
            <a:endParaRPr sz="1200" dirty="0"/>
          </a:p>
        </p:txBody>
      </p:sp>
      <p:sp>
        <p:nvSpPr>
          <p:cNvPr id="10" name="Rectangle 9"/>
          <p:cNvSpPr/>
          <p:nvPr/>
        </p:nvSpPr>
        <p:spPr>
          <a:xfrm>
            <a:off x="4754880" y="2153567"/>
            <a:ext cx="3931920" cy="1165074"/>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4843164" y="2164599"/>
            <a:ext cx="3566160" cy="274320"/>
          </a:xfrm>
          <a:prstGeom prst="rect">
            <a:avLst/>
          </a:prstGeom>
          <a:noFill/>
        </p:spPr>
        <p:txBody>
          <a:bodyPr wrap="none">
            <a:spAutoFit/>
          </a:bodyPr>
          <a:lstStyle/>
          <a:p>
            <a:pPr>
              <a:defRPr sz="1500" b="1">
                <a:solidFill>
                  <a:srgbClr val="FFFFFF"/>
                </a:solidFill>
              </a:defRPr>
            </a:pPr>
            <a:r>
              <a:rPr dirty="0"/>
              <a:t>Affectation </a:t>
            </a:r>
            <a:r>
              <a:rPr dirty="0" err="1"/>
              <a:t>en</a:t>
            </a:r>
            <a:r>
              <a:rPr dirty="0"/>
              <a:t> CAP / Bac Pro</a:t>
            </a:r>
          </a:p>
        </p:txBody>
      </p:sp>
      <p:sp>
        <p:nvSpPr>
          <p:cNvPr id="12" name="TextBox 11"/>
          <p:cNvSpPr txBox="1"/>
          <p:nvPr/>
        </p:nvSpPr>
        <p:spPr>
          <a:xfrm>
            <a:off x="4786411" y="2536516"/>
            <a:ext cx="3860975" cy="646331"/>
          </a:xfrm>
          <a:prstGeom prst="rect">
            <a:avLst/>
          </a:prstGeom>
          <a:noFill/>
        </p:spPr>
        <p:txBody>
          <a:bodyPr wrap="square">
            <a:spAutoFit/>
          </a:bodyPr>
          <a:lstStyle/>
          <a:p>
            <a:pPr>
              <a:defRPr sz="1100">
                <a:solidFill>
                  <a:srgbClr val="FFFFFF"/>
                </a:solidFill>
              </a:defRPr>
            </a:pPr>
            <a:r>
              <a:rPr sz="1200" dirty="0"/>
              <a:t>✓ Pas de </a:t>
            </a:r>
            <a:r>
              <a:rPr sz="1200" dirty="0" err="1"/>
              <a:t>sectorisation</a:t>
            </a:r>
            <a:r>
              <a:rPr sz="1200" dirty="0"/>
              <a:t> : </a:t>
            </a:r>
            <a:r>
              <a:rPr sz="1200" dirty="0" err="1"/>
              <a:t>tous</a:t>
            </a:r>
            <a:r>
              <a:rPr sz="1200" dirty="0"/>
              <a:t> les lycées publics </a:t>
            </a:r>
            <a:r>
              <a:rPr sz="1200" dirty="0" err="1"/>
              <a:t>possibles</a:t>
            </a:r>
            <a:endParaRPr sz="1200" dirty="0"/>
          </a:p>
          <a:p>
            <a:pPr>
              <a:defRPr sz="1100">
                <a:solidFill>
                  <a:srgbClr val="FFFFFF"/>
                </a:solidFill>
              </a:defRPr>
            </a:pPr>
            <a:r>
              <a:rPr sz="1200" dirty="0"/>
              <a:t>✓ </a:t>
            </a:r>
            <a:r>
              <a:rPr sz="1200" dirty="0" err="1"/>
              <a:t>Barème</a:t>
            </a:r>
            <a:r>
              <a:rPr sz="1200" dirty="0"/>
              <a:t> : </a:t>
            </a:r>
            <a:r>
              <a:rPr sz="1200" dirty="0" err="1"/>
              <a:t>classe</a:t>
            </a:r>
            <a:r>
              <a:rPr sz="1200" dirty="0"/>
              <a:t> + </a:t>
            </a:r>
            <a:r>
              <a:rPr sz="1200" dirty="0" err="1"/>
              <a:t>résultats</a:t>
            </a:r>
            <a:endParaRPr sz="1200" dirty="0"/>
          </a:p>
          <a:p>
            <a:pPr>
              <a:defRPr sz="1100">
                <a:solidFill>
                  <a:srgbClr val="FFFFFF"/>
                </a:solidFill>
              </a:defRPr>
            </a:pPr>
            <a:r>
              <a:rPr sz="1200" dirty="0"/>
              <a:t>✓ Places </a:t>
            </a:r>
            <a:r>
              <a:rPr sz="1200" dirty="0" err="1"/>
              <a:t>limitées</a:t>
            </a:r>
            <a:r>
              <a:rPr sz="1200" dirty="0"/>
              <a:t> : faire </a:t>
            </a:r>
            <a:r>
              <a:rPr sz="1200" dirty="0" err="1"/>
              <a:t>plusieurs</a:t>
            </a:r>
            <a:r>
              <a:rPr sz="1200" dirty="0"/>
              <a:t> </a:t>
            </a:r>
            <a:r>
              <a:rPr sz="1200" dirty="0" err="1"/>
              <a:t>vœux</a:t>
            </a:r>
            <a:endParaRPr sz="1200" dirty="0"/>
          </a:p>
        </p:txBody>
      </p:sp>
      <p:sp>
        <p:nvSpPr>
          <p:cNvPr id="13" name="Rectangle 12"/>
          <p:cNvSpPr/>
          <p:nvPr/>
        </p:nvSpPr>
        <p:spPr>
          <a:xfrm>
            <a:off x="457200" y="3433725"/>
            <a:ext cx="8229600" cy="1548177"/>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640080" y="3460525"/>
            <a:ext cx="7863840" cy="274320"/>
          </a:xfrm>
          <a:prstGeom prst="rect">
            <a:avLst/>
          </a:prstGeom>
          <a:noFill/>
        </p:spPr>
        <p:txBody>
          <a:bodyPr wrap="none">
            <a:spAutoFit/>
          </a:bodyPr>
          <a:lstStyle/>
          <a:p>
            <a:pPr>
              <a:defRPr sz="1400" b="1">
                <a:solidFill>
                  <a:srgbClr val="1E3A8A"/>
                </a:solidFill>
              </a:defRPr>
            </a:pPr>
            <a:r>
              <a:rPr dirty="0"/>
              <a:t>⚠ Points </a:t>
            </a:r>
            <a:r>
              <a:rPr dirty="0" err="1"/>
              <a:t>importants</a:t>
            </a:r>
            <a:endParaRPr dirty="0"/>
          </a:p>
        </p:txBody>
      </p:sp>
      <p:sp>
        <p:nvSpPr>
          <p:cNvPr id="15" name="TextBox 14"/>
          <p:cNvSpPr txBox="1"/>
          <p:nvPr/>
        </p:nvSpPr>
        <p:spPr>
          <a:xfrm>
            <a:off x="640080" y="3766377"/>
            <a:ext cx="7863840" cy="1169551"/>
          </a:xfrm>
          <a:prstGeom prst="rect">
            <a:avLst/>
          </a:prstGeom>
          <a:noFill/>
        </p:spPr>
        <p:txBody>
          <a:bodyPr wrap="square">
            <a:spAutoFit/>
          </a:bodyPr>
          <a:lstStyle/>
          <a:p>
            <a:pPr>
              <a:defRPr sz="1100">
                <a:solidFill>
                  <a:srgbClr val="1F2937"/>
                </a:solidFill>
              </a:defRPr>
            </a:pPr>
            <a:r>
              <a:rPr sz="1400" dirty="0"/>
              <a:t>• La </a:t>
            </a:r>
            <a:r>
              <a:rPr sz="1400" dirty="0" err="1"/>
              <a:t>sélection</a:t>
            </a:r>
            <a:r>
              <a:rPr sz="1400" dirty="0"/>
              <a:t> </a:t>
            </a:r>
            <a:r>
              <a:rPr sz="1400" dirty="0" err="1"/>
              <a:t>est</a:t>
            </a:r>
            <a:r>
              <a:rPr sz="1400" dirty="0"/>
              <a:t> </a:t>
            </a:r>
            <a:r>
              <a:rPr sz="1400" dirty="0" err="1"/>
              <a:t>faite</a:t>
            </a:r>
            <a:r>
              <a:rPr sz="1400" dirty="0"/>
              <a:t> par un </a:t>
            </a:r>
            <a:r>
              <a:rPr sz="1400" dirty="0" err="1"/>
              <a:t>logiciel</a:t>
            </a:r>
            <a:r>
              <a:rPr sz="1400" dirty="0"/>
              <a:t> </a:t>
            </a:r>
            <a:r>
              <a:rPr sz="1400" dirty="0" err="1"/>
              <a:t>basé</a:t>
            </a:r>
            <a:r>
              <a:rPr sz="1400" dirty="0"/>
              <a:t> sur les notes (pas par les </a:t>
            </a:r>
            <a:r>
              <a:rPr sz="1400" dirty="0" err="1"/>
              <a:t>établissements</a:t>
            </a:r>
            <a:r>
              <a:rPr sz="1400" dirty="0"/>
              <a:t>)</a:t>
            </a:r>
          </a:p>
          <a:p>
            <a:pPr>
              <a:defRPr sz="1100">
                <a:solidFill>
                  <a:srgbClr val="1F2937"/>
                </a:solidFill>
              </a:defRPr>
            </a:pPr>
            <a:r>
              <a:rPr sz="1400" dirty="0"/>
              <a:t>• Les </a:t>
            </a:r>
            <a:r>
              <a:rPr sz="1400" dirty="0" err="1"/>
              <a:t>vœux</a:t>
            </a:r>
            <a:r>
              <a:rPr sz="1400" dirty="0"/>
              <a:t> </a:t>
            </a:r>
            <a:r>
              <a:rPr sz="1400" dirty="0" err="1"/>
              <a:t>sont</a:t>
            </a:r>
            <a:r>
              <a:rPr sz="1400" dirty="0"/>
              <a:t> </a:t>
            </a:r>
            <a:r>
              <a:rPr sz="1400" dirty="0" err="1"/>
              <a:t>traités</a:t>
            </a:r>
            <a:r>
              <a:rPr sz="1400" dirty="0"/>
              <a:t> dans </a:t>
            </a:r>
            <a:r>
              <a:rPr sz="1400" dirty="0" err="1"/>
              <a:t>l'ordre</a:t>
            </a:r>
            <a:r>
              <a:rPr sz="1400" dirty="0"/>
              <a:t> </a:t>
            </a:r>
            <a:r>
              <a:rPr sz="1400" dirty="0" err="1"/>
              <a:t>choisi</a:t>
            </a:r>
            <a:r>
              <a:rPr sz="1400" dirty="0"/>
              <a:t> par la </a:t>
            </a:r>
            <a:r>
              <a:rPr sz="1400" dirty="0" err="1"/>
              <a:t>famille</a:t>
            </a:r>
            <a:endParaRPr sz="1400" dirty="0"/>
          </a:p>
          <a:p>
            <a:pPr>
              <a:defRPr sz="1100">
                <a:solidFill>
                  <a:srgbClr val="1F2937"/>
                </a:solidFill>
              </a:defRPr>
            </a:pPr>
            <a:r>
              <a:rPr sz="1400" dirty="0"/>
              <a:t>• </a:t>
            </a:r>
            <a:r>
              <a:rPr sz="1400" dirty="0" err="1"/>
              <a:t>Certains</a:t>
            </a:r>
            <a:r>
              <a:rPr sz="1400" dirty="0"/>
              <a:t> </a:t>
            </a:r>
            <a:r>
              <a:rPr sz="1400" dirty="0" err="1"/>
              <a:t>élèves</a:t>
            </a:r>
            <a:r>
              <a:rPr sz="1400" dirty="0"/>
              <a:t> </a:t>
            </a:r>
            <a:r>
              <a:rPr sz="1400" dirty="0" err="1"/>
              <a:t>peuvent</a:t>
            </a:r>
            <a:r>
              <a:rPr sz="1400" dirty="0"/>
              <a:t> </a:t>
            </a:r>
            <a:r>
              <a:rPr sz="1400" dirty="0" err="1"/>
              <a:t>être</a:t>
            </a:r>
            <a:r>
              <a:rPr sz="1400" dirty="0"/>
              <a:t> sans affectation : </a:t>
            </a:r>
            <a:r>
              <a:rPr sz="1400" b="1" dirty="0" err="1">
                <a:solidFill>
                  <a:srgbClr val="C00000"/>
                </a:solidFill>
              </a:rPr>
              <a:t>élargir</a:t>
            </a:r>
            <a:r>
              <a:rPr sz="1400" b="1" dirty="0">
                <a:solidFill>
                  <a:srgbClr val="C00000"/>
                </a:solidFill>
              </a:rPr>
              <a:t> les </a:t>
            </a:r>
            <a:r>
              <a:rPr sz="1400" b="1" dirty="0" err="1">
                <a:solidFill>
                  <a:srgbClr val="C00000"/>
                </a:solidFill>
              </a:rPr>
              <a:t>demandes</a:t>
            </a:r>
            <a:endParaRPr sz="1400" b="1" dirty="0">
              <a:solidFill>
                <a:srgbClr val="C00000"/>
              </a:solidFill>
            </a:endParaRPr>
          </a:p>
          <a:p>
            <a:pPr>
              <a:defRPr sz="1100">
                <a:solidFill>
                  <a:srgbClr val="1F2937"/>
                </a:solidFill>
              </a:defRPr>
            </a:pPr>
            <a:r>
              <a:rPr sz="1400" dirty="0"/>
              <a:t>• </a:t>
            </a:r>
            <a:r>
              <a:rPr sz="1400" dirty="0" err="1"/>
              <a:t>Certaines</a:t>
            </a:r>
            <a:r>
              <a:rPr sz="1400" dirty="0"/>
              <a:t> formations </a:t>
            </a:r>
            <a:r>
              <a:rPr sz="1400" dirty="0" err="1"/>
              <a:t>nécessitent</a:t>
            </a:r>
            <a:r>
              <a:rPr sz="1400" dirty="0"/>
              <a:t> des </a:t>
            </a:r>
            <a:r>
              <a:rPr sz="1400" dirty="0" err="1"/>
              <a:t>procédures</a:t>
            </a:r>
            <a:r>
              <a:rPr sz="1400" dirty="0"/>
              <a:t> </a:t>
            </a:r>
            <a:r>
              <a:rPr sz="1400" dirty="0" err="1"/>
              <a:t>particulières</a:t>
            </a:r>
            <a:r>
              <a:rPr sz="1400" dirty="0"/>
              <a:t> (PASS-PRO, PASS-CCD)</a:t>
            </a:r>
            <a:r>
              <a:rPr lang="fr-FR" sz="1400" dirty="0"/>
              <a:t> – se renseigner auprès du professeur principal avant le </a:t>
            </a:r>
            <a:r>
              <a:rPr lang="fr-FR" sz="1400" b="1" dirty="0">
                <a:solidFill>
                  <a:srgbClr val="C00000"/>
                </a:solidFill>
              </a:rPr>
              <a:t>17 AVRIL 2026  </a:t>
            </a:r>
            <a:r>
              <a:rPr lang="fr-FR" sz="1400" dirty="0"/>
              <a:t>–</a:t>
            </a:r>
            <a:endParaRPr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05824"/>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58330"/>
            <a:ext cx="3867405" cy="369332"/>
          </a:xfrm>
          <a:prstGeom prst="rect">
            <a:avLst/>
          </a:prstGeom>
          <a:noFill/>
        </p:spPr>
        <p:txBody>
          <a:bodyPr wrap="none" tIns="0" bIns="0">
            <a:spAutoFit/>
          </a:bodyPr>
          <a:lstStyle/>
          <a:p>
            <a:pPr>
              <a:defRPr sz="3200" b="1">
                <a:solidFill>
                  <a:srgbClr val="FFFFFF"/>
                </a:solidFill>
              </a:defRPr>
            </a:pPr>
            <a:r>
              <a:rPr sz="2400" dirty="0"/>
              <a:t>Le </a:t>
            </a:r>
            <a:r>
              <a:rPr sz="2400" dirty="0" err="1"/>
              <a:t>calendrier</a:t>
            </a:r>
            <a:r>
              <a:rPr sz="2400" dirty="0"/>
              <a:t> de </a:t>
            </a:r>
            <a:r>
              <a:rPr sz="2400" dirty="0" err="1"/>
              <a:t>l'orientation</a:t>
            </a:r>
            <a:endParaRPr sz="2400" dirty="0"/>
          </a:p>
        </p:txBody>
      </p:sp>
      <p:sp>
        <p:nvSpPr>
          <p:cNvPr id="4" name="Rectangle 3"/>
          <p:cNvSpPr/>
          <p:nvPr/>
        </p:nvSpPr>
        <p:spPr>
          <a:xfrm>
            <a:off x="457200" y="596775"/>
            <a:ext cx="1645920" cy="64008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00667" y="723888"/>
            <a:ext cx="1298946" cy="338554"/>
          </a:xfrm>
          <a:prstGeom prst="rect">
            <a:avLst/>
          </a:prstGeom>
          <a:noFill/>
        </p:spPr>
        <p:txBody>
          <a:bodyPr wrap="none" anchor="ctr">
            <a:spAutoFit/>
          </a:bodyPr>
          <a:lstStyle/>
          <a:p>
            <a:pPr algn="ctr">
              <a:defRPr sz="1100" b="1">
                <a:solidFill>
                  <a:srgbClr val="FFFFFF"/>
                </a:solidFill>
              </a:defRPr>
            </a:pPr>
            <a:r>
              <a:rPr sz="1600" dirty="0"/>
              <a:t>1er </a:t>
            </a:r>
            <a:r>
              <a:rPr sz="1600" dirty="0" err="1"/>
              <a:t>trimestre</a:t>
            </a:r>
            <a:endParaRPr sz="1600" dirty="0"/>
          </a:p>
        </p:txBody>
      </p:sp>
      <p:sp>
        <p:nvSpPr>
          <p:cNvPr id="6" name="Rectangle 5"/>
          <p:cNvSpPr/>
          <p:nvPr/>
        </p:nvSpPr>
        <p:spPr>
          <a:xfrm>
            <a:off x="2285999" y="594913"/>
            <a:ext cx="6643315" cy="640080"/>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2286000" y="614866"/>
            <a:ext cx="6257333" cy="307777"/>
          </a:xfrm>
          <a:prstGeom prst="rect">
            <a:avLst/>
          </a:prstGeom>
          <a:noFill/>
        </p:spPr>
        <p:txBody>
          <a:bodyPr wrap="square">
            <a:spAutoFit/>
          </a:bodyPr>
          <a:lstStyle/>
          <a:p>
            <a:pPr>
              <a:defRPr sz="1200" b="1">
                <a:solidFill>
                  <a:srgbClr val="1E3A8A"/>
                </a:solidFill>
              </a:defRPr>
            </a:pPr>
            <a:r>
              <a:rPr sz="1400" dirty="0"/>
              <a:t>Information et premier conseil</a:t>
            </a:r>
          </a:p>
        </p:txBody>
      </p:sp>
      <p:sp>
        <p:nvSpPr>
          <p:cNvPr id="8" name="TextBox 7"/>
          <p:cNvSpPr txBox="1"/>
          <p:nvPr/>
        </p:nvSpPr>
        <p:spPr>
          <a:xfrm>
            <a:off x="2285999" y="902568"/>
            <a:ext cx="6204035" cy="276999"/>
          </a:xfrm>
          <a:prstGeom prst="rect">
            <a:avLst/>
          </a:prstGeom>
          <a:noFill/>
        </p:spPr>
        <p:txBody>
          <a:bodyPr wrap="square">
            <a:spAutoFit/>
          </a:bodyPr>
          <a:lstStyle/>
          <a:p>
            <a:pPr>
              <a:defRPr sz="1000">
                <a:solidFill>
                  <a:srgbClr val="1F2937"/>
                </a:solidFill>
              </a:defRPr>
            </a:pPr>
            <a:r>
              <a:rPr sz="1200" dirty="0"/>
              <a:t>Information sur </a:t>
            </a:r>
            <a:r>
              <a:rPr sz="1200" dirty="0" err="1"/>
              <a:t>l'orientation</a:t>
            </a:r>
            <a:r>
              <a:rPr sz="1200" dirty="0"/>
              <a:t> et premier conseil de </a:t>
            </a:r>
            <a:r>
              <a:rPr sz="1200" dirty="0" err="1"/>
              <a:t>classe</a:t>
            </a:r>
            <a:endParaRPr sz="1200" dirty="0"/>
          </a:p>
        </p:txBody>
      </p:sp>
      <p:sp>
        <p:nvSpPr>
          <p:cNvPr id="9" name="Rectangle 8"/>
          <p:cNvSpPr/>
          <p:nvPr/>
        </p:nvSpPr>
        <p:spPr>
          <a:xfrm>
            <a:off x="457200" y="1340369"/>
            <a:ext cx="1645920" cy="64008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667557" y="1407068"/>
            <a:ext cx="1225207" cy="584775"/>
          </a:xfrm>
          <a:prstGeom prst="rect">
            <a:avLst/>
          </a:prstGeom>
          <a:noFill/>
        </p:spPr>
        <p:txBody>
          <a:bodyPr wrap="none" anchor="ctr">
            <a:spAutoFit/>
          </a:bodyPr>
          <a:lstStyle/>
          <a:p>
            <a:pPr algn="ctr">
              <a:defRPr sz="1100" b="1">
                <a:solidFill>
                  <a:srgbClr val="FFFFFF"/>
                </a:solidFill>
              </a:defRPr>
            </a:pPr>
            <a:r>
              <a:rPr sz="1600" dirty="0"/>
              <a:t>2e </a:t>
            </a:r>
            <a:r>
              <a:rPr sz="1600" dirty="0" err="1"/>
              <a:t>trimestre</a:t>
            </a:r>
            <a:endParaRPr sz="1600" dirty="0"/>
          </a:p>
          <a:p>
            <a:pPr algn="ctr"/>
            <a:r>
              <a:rPr sz="1600" b="1" dirty="0">
                <a:solidFill>
                  <a:schemeClr val="bg1"/>
                </a:solidFill>
              </a:rPr>
              <a:t>(Jan-</a:t>
            </a:r>
            <a:r>
              <a:rPr sz="1600" b="1" dirty="0" err="1">
                <a:solidFill>
                  <a:schemeClr val="bg1"/>
                </a:solidFill>
              </a:rPr>
              <a:t>Fév</a:t>
            </a:r>
            <a:r>
              <a:rPr sz="1600" b="1" dirty="0">
                <a:solidFill>
                  <a:schemeClr val="bg1"/>
                </a:solidFill>
              </a:rPr>
              <a:t>)</a:t>
            </a:r>
          </a:p>
        </p:txBody>
      </p:sp>
      <p:sp>
        <p:nvSpPr>
          <p:cNvPr id="11" name="Rectangle 10"/>
          <p:cNvSpPr/>
          <p:nvPr/>
        </p:nvSpPr>
        <p:spPr>
          <a:xfrm>
            <a:off x="2286000" y="1363566"/>
            <a:ext cx="6643314" cy="640080"/>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2306681" y="1297042"/>
            <a:ext cx="6242364" cy="307777"/>
          </a:xfrm>
          <a:prstGeom prst="rect">
            <a:avLst/>
          </a:prstGeom>
          <a:noFill/>
        </p:spPr>
        <p:txBody>
          <a:bodyPr wrap="square">
            <a:spAutoFit/>
          </a:bodyPr>
          <a:lstStyle/>
          <a:p>
            <a:pPr>
              <a:defRPr sz="1200" b="1">
                <a:solidFill>
                  <a:srgbClr val="1E3A8A"/>
                </a:solidFill>
              </a:defRPr>
            </a:pPr>
            <a:r>
              <a:rPr sz="1400" dirty="0"/>
              <a:t>Intentions </a:t>
            </a:r>
            <a:r>
              <a:rPr sz="1400" dirty="0" err="1"/>
              <a:t>provisoires</a:t>
            </a:r>
            <a:endParaRPr sz="1400" dirty="0"/>
          </a:p>
        </p:txBody>
      </p:sp>
      <p:sp>
        <p:nvSpPr>
          <p:cNvPr id="13" name="TextBox 12"/>
          <p:cNvSpPr txBox="1"/>
          <p:nvPr/>
        </p:nvSpPr>
        <p:spPr>
          <a:xfrm>
            <a:off x="2286001" y="1578323"/>
            <a:ext cx="6643314" cy="461665"/>
          </a:xfrm>
          <a:prstGeom prst="rect">
            <a:avLst/>
          </a:prstGeom>
          <a:noFill/>
        </p:spPr>
        <p:txBody>
          <a:bodyPr wrap="square">
            <a:spAutoFit/>
          </a:bodyPr>
          <a:lstStyle/>
          <a:p>
            <a:pPr>
              <a:defRPr sz="1000">
                <a:solidFill>
                  <a:srgbClr val="1F2937"/>
                </a:solidFill>
              </a:defRPr>
            </a:pPr>
            <a:r>
              <a:rPr lang="fr-FR" sz="1200" dirty="0"/>
              <a:t>Indiquer ses intentions d’orientation ( à savoir voie générale, bac pro ou CAP)</a:t>
            </a:r>
            <a:r>
              <a:rPr sz="1200" dirty="0"/>
              <a:t>. Avis </a:t>
            </a:r>
            <a:r>
              <a:rPr sz="1200" dirty="0" err="1"/>
              <a:t>provisoire</a:t>
            </a:r>
            <a:r>
              <a:rPr sz="1200" dirty="0"/>
              <a:t> du conseil de </a:t>
            </a:r>
            <a:r>
              <a:rPr sz="1200" dirty="0" err="1"/>
              <a:t>classe</a:t>
            </a:r>
            <a:r>
              <a:rPr lang="fr-FR" sz="1200" dirty="0"/>
              <a:t> en mars.</a:t>
            </a:r>
            <a:endParaRPr sz="1200" dirty="0"/>
          </a:p>
        </p:txBody>
      </p:sp>
      <p:sp>
        <p:nvSpPr>
          <p:cNvPr id="14" name="Rectangle 13"/>
          <p:cNvSpPr/>
          <p:nvPr/>
        </p:nvSpPr>
        <p:spPr>
          <a:xfrm>
            <a:off x="484677" y="2141953"/>
            <a:ext cx="1645920" cy="64008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877035" y="2292716"/>
            <a:ext cx="769763" cy="338554"/>
          </a:xfrm>
          <a:prstGeom prst="rect">
            <a:avLst/>
          </a:prstGeom>
          <a:noFill/>
        </p:spPr>
        <p:txBody>
          <a:bodyPr wrap="none" anchor="ctr">
            <a:spAutoFit/>
          </a:bodyPr>
          <a:lstStyle/>
          <a:p>
            <a:pPr algn="ctr">
              <a:defRPr sz="1100" b="1">
                <a:solidFill>
                  <a:srgbClr val="FFFFFF"/>
                </a:solidFill>
              </a:defRPr>
            </a:pPr>
            <a:r>
              <a:rPr lang="fr-FR" sz="1600" dirty="0"/>
              <a:t>26 </a:t>
            </a:r>
            <a:r>
              <a:rPr sz="1600" dirty="0"/>
              <a:t>Mai</a:t>
            </a:r>
          </a:p>
        </p:txBody>
      </p:sp>
      <p:sp>
        <p:nvSpPr>
          <p:cNvPr id="16" name="Rectangle 15"/>
          <p:cNvSpPr/>
          <p:nvPr/>
        </p:nvSpPr>
        <p:spPr>
          <a:xfrm>
            <a:off x="2258522" y="2132396"/>
            <a:ext cx="6670791" cy="640080"/>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2244930" y="2119076"/>
            <a:ext cx="6190443" cy="307777"/>
          </a:xfrm>
          <a:prstGeom prst="rect">
            <a:avLst/>
          </a:prstGeom>
          <a:noFill/>
        </p:spPr>
        <p:txBody>
          <a:bodyPr wrap="square">
            <a:spAutoFit/>
          </a:bodyPr>
          <a:lstStyle/>
          <a:p>
            <a:pPr>
              <a:defRPr sz="1200" b="1">
                <a:solidFill>
                  <a:srgbClr val="1E3A8A"/>
                </a:solidFill>
              </a:defRPr>
            </a:pPr>
            <a:r>
              <a:rPr sz="1400" dirty="0" err="1"/>
              <a:t>Vœux</a:t>
            </a:r>
            <a:r>
              <a:rPr sz="1400" dirty="0"/>
              <a:t> </a:t>
            </a:r>
            <a:r>
              <a:rPr sz="1400" dirty="0" err="1"/>
              <a:t>définitifs</a:t>
            </a:r>
            <a:endParaRPr sz="1400" dirty="0"/>
          </a:p>
        </p:txBody>
      </p:sp>
      <p:sp>
        <p:nvSpPr>
          <p:cNvPr id="18" name="TextBox 17"/>
          <p:cNvSpPr txBox="1"/>
          <p:nvPr/>
        </p:nvSpPr>
        <p:spPr>
          <a:xfrm>
            <a:off x="2244930" y="2342295"/>
            <a:ext cx="6670791" cy="646331"/>
          </a:xfrm>
          <a:prstGeom prst="rect">
            <a:avLst/>
          </a:prstGeom>
          <a:noFill/>
        </p:spPr>
        <p:txBody>
          <a:bodyPr wrap="square">
            <a:spAutoFit/>
          </a:bodyPr>
          <a:lstStyle/>
          <a:p>
            <a:pPr>
              <a:defRPr sz="1000">
                <a:solidFill>
                  <a:srgbClr val="1F2937"/>
                </a:solidFill>
              </a:defRPr>
            </a:pPr>
            <a:r>
              <a:rPr lang="fr-FR" sz="1200" dirty="0"/>
              <a:t>Formulez vos demandes d’admission pour les formations/établissements que vous souhaitez.</a:t>
            </a:r>
            <a:r>
              <a:rPr lang="fr-FR" sz="1200" dirty="0">
                <a:solidFill>
                  <a:srgbClr val="C00000"/>
                </a:solidFill>
                <a:effectLst>
                  <a:outerShdw blurRad="38100" dist="38100" dir="2700000" algn="tl">
                    <a:srgbClr val="000000">
                      <a:alpha val="43137"/>
                    </a:srgbClr>
                  </a:outerShdw>
                </a:effectLst>
              </a:rPr>
              <a:t> Ils sont définitifs</a:t>
            </a:r>
            <a:r>
              <a:rPr lang="fr-FR" sz="1200" dirty="0"/>
              <a:t>. Dossier d'affectation  via Téléservices Affectation.</a:t>
            </a:r>
          </a:p>
          <a:p>
            <a:pPr>
              <a:defRPr sz="1000">
                <a:solidFill>
                  <a:srgbClr val="1F2937"/>
                </a:solidFill>
              </a:defRPr>
            </a:pPr>
            <a:endParaRPr sz="1200" dirty="0"/>
          </a:p>
        </p:txBody>
      </p:sp>
      <p:sp>
        <p:nvSpPr>
          <p:cNvPr id="19" name="Rectangle 18"/>
          <p:cNvSpPr/>
          <p:nvPr/>
        </p:nvSpPr>
        <p:spPr>
          <a:xfrm>
            <a:off x="471083" y="2888557"/>
            <a:ext cx="1645920" cy="124612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807562" y="3348577"/>
            <a:ext cx="945196" cy="338554"/>
          </a:xfrm>
          <a:prstGeom prst="rect">
            <a:avLst/>
          </a:prstGeom>
          <a:noFill/>
        </p:spPr>
        <p:txBody>
          <a:bodyPr wrap="square" anchor="ctr">
            <a:spAutoFit/>
          </a:bodyPr>
          <a:lstStyle/>
          <a:p>
            <a:pPr algn="ctr">
              <a:defRPr sz="1100" b="1">
                <a:solidFill>
                  <a:srgbClr val="FFFFFF"/>
                </a:solidFill>
              </a:defRPr>
            </a:pPr>
            <a:r>
              <a:rPr sz="1600" dirty="0" err="1"/>
              <a:t>Juin</a:t>
            </a:r>
            <a:endParaRPr sz="1600" dirty="0"/>
          </a:p>
        </p:txBody>
      </p:sp>
      <p:sp>
        <p:nvSpPr>
          <p:cNvPr id="21" name="Rectangle 20"/>
          <p:cNvSpPr/>
          <p:nvPr/>
        </p:nvSpPr>
        <p:spPr>
          <a:xfrm>
            <a:off x="2272116" y="2900746"/>
            <a:ext cx="6670791" cy="1289591"/>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2228183" y="2841928"/>
            <a:ext cx="6190443" cy="307777"/>
          </a:xfrm>
          <a:prstGeom prst="rect">
            <a:avLst/>
          </a:prstGeom>
          <a:noFill/>
        </p:spPr>
        <p:txBody>
          <a:bodyPr wrap="square">
            <a:spAutoFit/>
          </a:bodyPr>
          <a:lstStyle/>
          <a:p>
            <a:pPr>
              <a:defRPr sz="1200" b="1">
                <a:solidFill>
                  <a:srgbClr val="1E3A8A"/>
                </a:solidFill>
              </a:defRPr>
            </a:pPr>
            <a:r>
              <a:rPr sz="1400" dirty="0" err="1"/>
              <a:t>Décision</a:t>
            </a:r>
            <a:r>
              <a:rPr sz="1400" dirty="0"/>
              <a:t> </a:t>
            </a:r>
            <a:r>
              <a:rPr sz="1400" dirty="0" err="1"/>
              <a:t>d'orientation</a:t>
            </a:r>
            <a:endParaRPr sz="1400" dirty="0"/>
          </a:p>
        </p:txBody>
      </p:sp>
      <p:sp>
        <p:nvSpPr>
          <p:cNvPr id="23" name="TextBox 22"/>
          <p:cNvSpPr txBox="1"/>
          <p:nvPr/>
        </p:nvSpPr>
        <p:spPr>
          <a:xfrm>
            <a:off x="2228183" y="3094439"/>
            <a:ext cx="6684386" cy="1107996"/>
          </a:xfrm>
          <a:prstGeom prst="rect">
            <a:avLst/>
          </a:prstGeom>
          <a:noFill/>
        </p:spPr>
        <p:txBody>
          <a:bodyPr wrap="square">
            <a:spAutoFit/>
          </a:bodyPr>
          <a:lstStyle/>
          <a:p>
            <a:r>
              <a:rPr lang="fr-FR" sz="1100" b="1" dirty="0"/>
              <a:t>Le conseil de classe de 3ᵉ formule une proposition d’orientation. </a:t>
            </a:r>
            <a:r>
              <a:rPr lang="fr-FR" sz="1100" dirty="0"/>
              <a:t>Lorsque cette proposition correspond aux vœux exprimés par l’élève et sa famille, elle devient automatiquement une décision d’orientation. En revanche, si la proposition du conseil de classe ne correspond pas aux choix de la famille, un entretien est organisé entre la famille, l’élève et le chef d’établissement afin d’échanger et de rechercher un accord</a:t>
            </a:r>
            <a:r>
              <a:rPr lang="fr-FR" sz="1100" dirty="0">
                <a:effectLst>
                  <a:outerShdw blurRad="38100" dist="38100" dir="2700000" algn="tl">
                    <a:srgbClr val="000000">
                      <a:alpha val="43137"/>
                    </a:srgbClr>
                  </a:outerShdw>
                </a:effectLst>
              </a:rPr>
              <a:t>. Si aucun accord </a:t>
            </a:r>
            <a:r>
              <a:rPr lang="fr-FR" sz="1100" dirty="0"/>
              <a:t>n’est trouvé à l’issue de cet entretien, le dossier est présenté devant une commission d’appel</a:t>
            </a:r>
            <a:r>
              <a:rPr lang="fr-FR" sz="1100" dirty="0">
                <a:effectLst>
                  <a:outerShdw blurRad="38100" dist="38100" dir="2700000" algn="tl">
                    <a:srgbClr val="000000">
                      <a:alpha val="43137"/>
                    </a:srgbClr>
                  </a:outerShdw>
                </a:effectLst>
              </a:rPr>
              <a:t>. La décision prise par cette commission est définitive.</a:t>
            </a:r>
          </a:p>
        </p:txBody>
      </p:sp>
      <p:sp>
        <p:nvSpPr>
          <p:cNvPr id="24" name="Rectangle 23"/>
          <p:cNvSpPr/>
          <p:nvPr/>
        </p:nvSpPr>
        <p:spPr>
          <a:xfrm>
            <a:off x="457200" y="4250109"/>
            <a:ext cx="1645920" cy="695738"/>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p:cNvSpPr txBox="1"/>
          <p:nvPr/>
        </p:nvSpPr>
        <p:spPr>
          <a:xfrm>
            <a:off x="751971" y="4429322"/>
            <a:ext cx="1084143" cy="338554"/>
          </a:xfrm>
          <a:prstGeom prst="rect">
            <a:avLst/>
          </a:prstGeom>
          <a:noFill/>
        </p:spPr>
        <p:txBody>
          <a:bodyPr wrap="none" anchor="ctr">
            <a:spAutoFit/>
          </a:bodyPr>
          <a:lstStyle/>
          <a:p>
            <a:pPr algn="ctr">
              <a:defRPr sz="1100" b="1">
                <a:solidFill>
                  <a:srgbClr val="FFFFFF"/>
                </a:solidFill>
              </a:defRPr>
            </a:pPr>
            <a:r>
              <a:rPr sz="1600" dirty="0" err="1"/>
              <a:t>Juin-Juillet</a:t>
            </a:r>
            <a:endParaRPr sz="1600" dirty="0"/>
          </a:p>
        </p:txBody>
      </p:sp>
      <p:sp>
        <p:nvSpPr>
          <p:cNvPr id="26" name="Rectangle 25"/>
          <p:cNvSpPr/>
          <p:nvPr/>
        </p:nvSpPr>
        <p:spPr>
          <a:xfrm>
            <a:off x="2285999" y="4305767"/>
            <a:ext cx="6629721" cy="640080"/>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2292794" y="4262848"/>
            <a:ext cx="6190443" cy="284568"/>
          </a:xfrm>
          <a:prstGeom prst="rect">
            <a:avLst/>
          </a:prstGeom>
          <a:noFill/>
        </p:spPr>
        <p:txBody>
          <a:bodyPr wrap="square">
            <a:spAutoFit/>
          </a:bodyPr>
          <a:lstStyle/>
          <a:p>
            <a:pPr>
              <a:defRPr sz="1200" b="1">
                <a:solidFill>
                  <a:srgbClr val="1E3A8A"/>
                </a:solidFill>
              </a:defRPr>
            </a:pPr>
            <a:r>
              <a:rPr dirty="0"/>
              <a:t>Affectation et inscription</a:t>
            </a:r>
          </a:p>
        </p:txBody>
      </p:sp>
      <p:sp>
        <p:nvSpPr>
          <p:cNvPr id="28" name="TextBox 27"/>
          <p:cNvSpPr txBox="1"/>
          <p:nvPr/>
        </p:nvSpPr>
        <p:spPr>
          <a:xfrm>
            <a:off x="2244930" y="4629376"/>
            <a:ext cx="6217920" cy="276999"/>
          </a:xfrm>
          <a:prstGeom prst="rect">
            <a:avLst/>
          </a:prstGeom>
          <a:noFill/>
        </p:spPr>
        <p:txBody>
          <a:bodyPr wrap="square">
            <a:spAutoFit/>
          </a:bodyPr>
          <a:lstStyle/>
          <a:p>
            <a:pPr>
              <a:defRPr sz="1000">
                <a:solidFill>
                  <a:srgbClr val="1F2937"/>
                </a:solidFill>
              </a:defRPr>
            </a:pPr>
            <a:r>
              <a:rPr sz="1200" dirty="0" err="1"/>
              <a:t>Réception</a:t>
            </a:r>
            <a:r>
              <a:rPr sz="1200" dirty="0"/>
              <a:t> des notifications </a:t>
            </a:r>
            <a:r>
              <a:rPr sz="1200" dirty="0" err="1"/>
              <a:t>d'affectation</a:t>
            </a:r>
            <a:r>
              <a:rPr sz="1200" dirty="0"/>
              <a:t> et </a:t>
            </a:r>
            <a:r>
              <a:rPr sz="1200" b="1" dirty="0">
                <a:solidFill>
                  <a:srgbClr val="C00000"/>
                </a:solidFill>
              </a:rPr>
              <a:t>inscription dans </a:t>
            </a:r>
            <a:r>
              <a:rPr sz="1200" b="1" dirty="0" err="1">
                <a:solidFill>
                  <a:srgbClr val="C00000"/>
                </a:solidFill>
              </a:rPr>
              <a:t>l'établissement</a:t>
            </a:r>
            <a:endParaRPr sz="1200" b="1" dirty="0">
              <a:solidFill>
                <a:srgbClr val="C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5B75F8C-7538-4DD0-A812-036161C2819C}"/>
              </a:ext>
            </a:extLst>
          </p:cNvPr>
          <p:cNvSpPr/>
          <p:nvPr/>
        </p:nvSpPr>
        <p:spPr>
          <a:xfrm>
            <a:off x="0" y="0"/>
            <a:ext cx="9144000" cy="505824"/>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ZoneTexte 7">
            <a:extLst>
              <a:ext uri="{FF2B5EF4-FFF2-40B4-BE49-F238E27FC236}">
                <a16:creationId xmlns:a16="http://schemas.microsoft.com/office/drawing/2014/main" id="{05411824-50E7-4C68-BCDD-8AAF4127A78A}"/>
              </a:ext>
            </a:extLst>
          </p:cNvPr>
          <p:cNvSpPr txBox="1"/>
          <p:nvPr/>
        </p:nvSpPr>
        <p:spPr>
          <a:xfrm>
            <a:off x="234564" y="68246"/>
            <a:ext cx="9144000" cy="369332"/>
          </a:xfrm>
          <a:prstGeom prst="rect">
            <a:avLst/>
          </a:prstGeom>
          <a:noFill/>
        </p:spPr>
        <p:txBody>
          <a:bodyPr wrap="square">
            <a:spAutoFit/>
          </a:bodyPr>
          <a:lstStyle/>
          <a:p>
            <a:pPr>
              <a:defRPr sz="3200" b="1">
                <a:solidFill>
                  <a:srgbClr val="FFFFFF"/>
                </a:solidFill>
              </a:defRPr>
            </a:pPr>
            <a:r>
              <a:rPr lang="fr-FR" sz="1800" dirty="0"/>
              <a:t>Téléservices Affectation</a:t>
            </a:r>
          </a:p>
        </p:txBody>
      </p:sp>
      <p:sp>
        <p:nvSpPr>
          <p:cNvPr id="14" name="ZoneTexte 13">
            <a:extLst>
              <a:ext uri="{FF2B5EF4-FFF2-40B4-BE49-F238E27FC236}">
                <a16:creationId xmlns:a16="http://schemas.microsoft.com/office/drawing/2014/main" id="{E71EB02D-5D8C-4C6F-99FB-534826FDE8BD}"/>
              </a:ext>
            </a:extLst>
          </p:cNvPr>
          <p:cNvSpPr txBox="1"/>
          <p:nvPr/>
        </p:nvSpPr>
        <p:spPr>
          <a:xfrm>
            <a:off x="6937513" y="1780482"/>
            <a:ext cx="1999753" cy="1169551"/>
          </a:xfrm>
          <a:prstGeom prst="rect">
            <a:avLst/>
          </a:prstGeom>
          <a:noFill/>
        </p:spPr>
        <p:txBody>
          <a:bodyPr wrap="square">
            <a:spAutoFit/>
          </a:bodyPr>
          <a:lstStyle/>
          <a:p>
            <a:r>
              <a:rPr lang="fr-FR" sz="1400" dirty="0">
                <a:hlinkClick r:id="rId2"/>
              </a:rPr>
              <a:t>https://podeduc.apps.education.fr/video/32999-teleservice-affectation-apres-la-3emp4/?autoplay=true</a:t>
            </a:r>
            <a:r>
              <a:rPr lang="fr-FR" sz="1400" dirty="0"/>
              <a:t> </a:t>
            </a:r>
          </a:p>
        </p:txBody>
      </p:sp>
      <p:pic>
        <p:nvPicPr>
          <p:cNvPr id="16" name="Image 15">
            <a:extLst>
              <a:ext uri="{FF2B5EF4-FFF2-40B4-BE49-F238E27FC236}">
                <a16:creationId xmlns:a16="http://schemas.microsoft.com/office/drawing/2014/main" id="{44A7D64E-47AF-403C-BEC9-328E0936A567}"/>
              </a:ext>
            </a:extLst>
          </p:cNvPr>
          <p:cNvPicPr>
            <a:picLocks noChangeAspect="1"/>
          </p:cNvPicPr>
          <p:nvPr/>
        </p:nvPicPr>
        <p:blipFill>
          <a:blip r:embed="rId3"/>
          <a:stretch>
            <a:fillRect/>
          </a:stretch>
        </p:blipFill>
        <p:spPr>
          <a:xfrm>
            <a:off x="79513" y="756951"/>
            <a:ext cx="6858000" cy="4649936"/>
          </a:xfrm>
          <a:prstGeom prst="rect">
            <a:avLst/>
          </a:prstGeom>
        </p:spPr>
      </p:pic>
    </p:spTree>
    <p:extLst>
      <p:ext uri="{BB962C8B-B14F-4D97-AF65-F5344CB8AC3E}">
        <p14:creationId xmlns:p14="http://schemas.microsoft.com/office/powerpoint/2010/main" val="1167812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1E3A8A"/>
        </a:solidFill>
        <a:effectLst/>
      </p:bgPr>
    </p:bg>
    <p:spTree>
      <p:nvGrpSpPr>
        <p:cNvPr id="1" name=""/>
        <p:cNvGrpSpPr/>
        <p:nvPr/>
      </p:nvGrpSpPr>
      <p:grpSpPr>
        <a:xfrm>
          <a:off x="0" y="0"/>
          <a:ext cx="0" cy="0"/>
          <a:chOff x="0" y="0"/>
          <a:chExt cx="0" cy="0"/>
        </a:xfrm>
      </p:grpSpPr>
      <p:sp>
        <p:nvSpPr>
          <p:cNvPr id="2" name="Rectangle 1"/>
          <p:cNvSpPr/>
          <p:nvPr/>
        </p:nvSpPr>
        <p:spPr>
          <a:xfrm>
            <a:off x="0" y="0"/>
            <a:ext cx="9144000" cy="13716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522626"/>
            <a:ext cx="7315200" cy="731520"/>
          </a:xfrm>
          <a:prstGeom prst="rect">
            <a:avLst/>
          </a:prstGeom>
          <a:noFill/>
        </p:spPr>
        <p:txBody>
          <a:bodyPr wrap="none">
            <a:spAutoFit/>
          </a:bodyPr>
          <a:lstStyle/>
          <a:p>
            <a:pPr algn="ctr">
              <a:defRPr sz="4000" b="1">
                <a:solidFill>
                  <a:srgbClr val="FFFFFF"/>
                </a:solidFill>
              </a:defRPr>
            </a:pPr>
            <a:r>
              <a:rPr dirty="0"/>
              <a:t>Pour </a:t>
            </a:r>
            <a:r>
              <a:rPr dirty="0" err="1"/>
              <a:t>réussir</a:t>
            </a:r>
            <a:r>
              <a:rPr dirty="0"/>
              <a:t> son orientation</a:t>
            </a:r>
          </a:p>
        </p:txBody>
      </p:sp>
      <p:sp>
        <p:nvSpPr>
          <p:cNvPr id="4" name="TextBox 3"/>
          <p:cNvSpPr txBox="1"/>
          <p:nvPr/>
        </p:nvSpPr>
        <p:spPr>
          <a:xfrm>
            <a:off x="670034" y="1421787"/>
            <a:ext cx="8040414" cy="2611292"/>
          </a:xfrm>
          <a:prstGeom prst="rect">
            <a:avLst/>
          </a:prstGeom>
          <a:noFill/>
        </p:spPr>
        <p:txBody>
          <a:bodyPr wrap="square">
            <a:spAutoFit/>
          </a:bodyPr>
          <a:lstStyle/>
          <a:p>
            <a:pPr>
              <a:lnSpc>
                <a:spcPct val="93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fr-FR" sz="1400" dirty="0">
                <a:solidFill>
                  <a:schemeClr val="bg1"/>
                </a:solidFill>
                <a:latin typeface="Calibri"/>
              </a:rPr>
              <a:t>Etablir un dialogue précoce avec les professeurs</a:t>
            </a:r>
            <a:endParaRPr lang="fr-FR" sz="1100" dirty="0">
              <a:solidFill>
                <a:schemeClr val="bg1"/>
              </a:solidFill>
            </a:endParaRPr>
          </a:p>
          <a:p>
            <a:pPr>
              <a:lnSpc>
                <a:spcPct val="93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fr-FR" sz="1400" dirty="0">
              <a:solidFill>
                <a:schemeClr val="bg1"/>
              </a:solidFill>
              <a:latin typeface="Calibri"/>
            </a:endParaRPr>
          </a:p>
          <a:p>
            <a:pPr>
              <a:lnSpc>
                <a:spcPct val="93000"/>
              </a:lnSpc>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fr-FR" sz="1400" dirty="0">
                <a:solidFill>
                  <a:schemeClr val="bg1"/>
                </a:solidFill>
                <a:latin typeface="Calibri"/>
              </a:rPr>
              <a:t>Solliciter les conseils :</a:t>
            </a:r>
          </a:p>
          <a:p>
            <a:pPr>
              <a:lnSpc>
                <a:spcPct val="93000"/>
              </a:lnSpc>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fr-FR" sz="1100" dirty="0">
              <a:solidFill>
                <a:schemeClr val="bg1"/>
              </a:solidFill>
            </a:endParaRPr>
          </a:p>
          <a:p>
            <a:pPr marL="1371600" lvl="3" indent="0">
              <a:lnSpc>
                <a:spcPct val="93000"/>
              </a:lnSpc>
              <a:buClr>
                <a:srgbClr val="CC0000"/>
              </a:buClr>
              <a:buSzPct val="100000"/>
              <a:buFont typeface="Wingdings"/>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fr-FR" sz="1400" b="1" dirty="0">
                <a:solidFill>
                  <a:schemeClr val="bg1"/>
                </a:solidFill>
                <a:latin typeface="Calibri"/>
              </a:rPr>
              <a:t>du professeur principal </a:t>
            </a:r>
            <a:endParaRPr lang="fr-FR" sz="1100" dirty="0">
              <a:solidFill>
                <a:schemeClr val="bg1"/>
              </a:solidFill>
            </a:endParaRPr>
          </a:p>
          <a:p>
            <a:pPr marL="1371600" lvl="3" indent="0">
              <a:lnSpc>
                <a:spcPct val="93000"/>
              </a:lnSpc>
              <a:buClr>
                <a:srgbClr val="CC0000"/>
              </a:buClr>
              <a:buSzPct val="100000"/>
              <a:buFont typeface="Wingdings"/>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fr-FR" sz="1400" b="1" dirty="0">
                <a:solidFill>
                  <a:schemeClr val="bg1"/>
                </a:solidFill>
                <a:latin typeface="Calibri"/>
              </a:rPr>
              <a:t>du psychologue E.N. spécialité conseil en orientation</a:t>
            </a:r>
            <a:endParaRPr lang="fr-FR" sz="1100" dirty="0">
              <a:solidFill>
                <a:schemeClr val="bg1"/>
              </a:solidFill>
            </a:endParaRPr>
          </a:p>
          <a:p>
            <a:pPr marL="1371600" lvl="3" indent="0">
              <a:lnSpc>
                <a:spcPct val="93000"/>
              </a:lnSpc>
              <a:buClr>
                <a:srgbClr val="CC0000"/>
              </a:buClr>
              <a:buSzPct val="100000"/>
              <a:buFont typeface="Wingdings"/>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fr-FR" sz="1400" b="1" dirty="0">
                <a:solidFill>
                  <a:schemeClr val="bg1"/>
                </a:solidFill>
                <a:latin typeface="Calibri"/>
              </a:rPr>
              <a:t>du chef d’établissement</a:t>
            </a:r>
            <a:endParaRPr lang="fr-FR" sz="1100" dirty="0">
              <a:solidFill>
                <a:schemeClr val="bg1"/>
              </a:solidFill>
            </a:endParaRPr>
          </a:p>
          <a:p>
            <a:pPr>
              <a:lnSpc>
                <a:spcPct val="93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fr-FR" sz="1400" dirty="0">
              <a:solidFill>
                <a:schemeClr val="bg1"/>
              </a:solidFill>
              <a:latin typeface="Calibri"/>
            </a:endParaRPr>
          </a:p>
          <a:p>
            <a:pPr>
              <a:lnSpc>
                <a:spcPct val="93000"/>
              </a:lnSpc>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fr-FR" sz="1400" dirty="0">
                <a:solidFill>
                  <a:schemeClr val="bg1"/>
                </a:solidFill>
                <a:latin typeface="Calibri"/>
              </a:rPr>
              <a:t>Se rendre aux Journées Portes Ouvertes, aux forums, aller sur les sites internet (Onisep, CIO,…). Les Journées Portes Ouvertes sont recensées ici: </a:t>
            </a:r>
            <a:endParaRPr lang="fr-FR" sz="1100" dirty="0">
              <a:solidFill>
                <a:schemeClr val="bg1"/>
              </a:solidFill>
            </a:endParaRPr>
          </a:p>
          <a:p>
            <a:pPr>
              <a:lnSpc>
                <a:spcPct val="93000"/>
              </a:lnSpc>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fr-FR" sz="1100" dirty="0">
                <a:solidFill>
                  <a:schemeClr val="bg1"/>
                </a:solidFill>
                <a:latin typeface="Calibri"/>
                <a:hlinkClick r:id="rId2">
                  <a:extLst>
                    <a:ext uri="{A12FA001-AC4F-418D-AE19-62706E023703}">
                      <ahyp:hlinkClr xmlns:ahyp="http://schemas.microsoft.com/office/drawing/2018/hyperlinkcolor" val="tx"/>
                    </a:ext>
                  </a:extLst>
                </a:hlinkClick>
              </a:rPr>
              <a:t>https://bv.ac-versailles.fr/rechetab/journees-portes-ouvertes-lycees-public.html</a:t>
            </a:r>
            <a:r>
              <a:rPr lang="fr-FR" sz="1100" dirty="0">
                <a:solidFill>
                  <a:schemeClr val="bg1"/>
                </a:solidFill>
                <a:latin typeface="Calibri"/>
              </a:rPr>
              <a:t> </a:t>
            </a:r>
            <a:endParaRPr lang="fr-FR" sz="1100" dirty="0">
              <a:solidFill>
                <a:schemeClr val="bg1"/>
              </a:solidFill>
            </a:endParaRPr>
          </a:p>
          <a:p>
            <a:pPr>
              <a:lnSpc>
                <a:spcPct val="93000"/>
              </a:lnSpc>
              <a:buClr>
                <a:srgbClr val="000000"/>
              </a:buClr>
              <a:buSzPct val="100000"/>
              <a:buFont typeface="Comic Sans MS"/>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fr-FR" sz="1400" dirty="0">
              <a:solidFill>
                <a:schemeClr val="bg1"/>
              </a:solidFill>
              <a:latin typeface="Calibri"/>
            </a:endParaRPr>
          </a:p>
          <a:p>
            <a:pPr>
              <a:lnSpc>
                <a:spcPct val="93000"/>
              </a:lnSpc>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fr-FR" sz="1400" dirty="0">
                <a:solidFill>
                  <a:schemeClr val="bg1"/>
                </a:solidFill>
                <a:latin typeface="Calibri"/>
              </a:rPr>
              <a:t>Consulter la documentation  du CDI</a:t>
            </a:r>
            <a:endParaRPr lang="fr-FR" sz="1100" dirty="0">
              <a:solidFill>
                <a:schemeClr val="bg1"/>
              </a:solidFill>
            </a:endParaRPr>
          </a:p>
        </p:txBody>
      </p:sp>
      <p:sp>
        <p:nvSpPr>
          <p:cNvPr id="5" name="TextBox 4"/>
          <p:cNvSpPr txBox="1"/>
          <p:nvPr/>
        </p:nvSpPr>
        <p:spPr>
          <a:xfrm>
            <a:off x="1174532" y="4114800"/>
            <a:ext cx="7315200" cy="523220"/>
          </a:xfrm>
          <a:prstGeom prst="rect">
            <a:avLst/>
          </a:prstGeom>
          <a:noFill/>
        </p:spPr>
        <p:txBody>
          <a:bodyPr wrap="square">
            <a:spAutoFit/>
          </a:bodyPr>
          <a:lstStyle/>
          <a:p>
            <a:pPr algn="ctr">
              <a:defRPr sz="2800" b="1">
                <a:solidFill>
                  <a:srgbClr val="F59E0B"/>
                </a:solidFill>
              </a:defRPr>
            </a:pPr>
            <a:r>
              <a:rPr lang="fr-FR" dirty="0"/>
              <a:t>Merci de votre attention</a:t>
            </a:r>
            <a:endParaRPr dirty="0"/>
          </a:p>
        </p:txBody>
      </p:sp>
    </p:spTree>
    <p:extLst>
      <p:ext uri="{BB962C8B-B14F-4D97-AF65-F5344CB8AC3E}">
        <p14:creationId xmlns:p14="http://schemas.microsoft.com/office/powerpoint/2010/main" val="1959016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0080"/>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197069" y="137160"/>
            <a:ext cx="9144000" cy="369332"/>
          </a:xfrm>
          <a:prstGeom prst="rect">
            <a:avLst/>
          </a:prstGeom>
          <a:noFill/>
        </p:spPr>
        <p:txBody>
          <a:bodyPr wrap="square" tIns="0" bIns="0">
            <a:spAutoFit/>
          </a:bodyPr>
          <a:lstStyle/>
          <a:p>
            <a:pPr algn="ctr">
              <a:defRPr sz="3200" b="1">
                <a:solidFill>
                  <a:srgbClr val="FFFFFF"/>
                </a:solidFill>
              </a:defRPr>
            </a:pPr>
            <a:r>
              <a:rPr sz="2400" dirty="0" err="1"/>
              <a:t>Rendez-vous</a:t>
            </a:r>
            <a:r>
              <a:rPr sz="2400" dirty="0"/>
              <a:t> avec la </a:t>
            </a:r>
            <a:r>
              <a:rPr sz="2400" dirty="0" err="1"/>
              <a:t>Psychologue</a:t>
            </a:r>
            <a:r>
              <a:rPr sz="2400" dirty="0"/>
              <a:t> de </a:t>
            </a:r>
            <a:r>
              <a:rPr sz="2400" dirty="0" err="1"/>
              <a:t>l'Éducation</a:t>
            </a:r>
            <a:r>
              <a:rPr sz="2400" dirty="0"/>
              <a:t> </a:t>
            </a:r>
            <a:r>
              <a:rPr sz="2400" dirty="0" err="1"/>
              <a:t>Nationale</a:t>
            </a:r>
            <a:endParaRPr sz="2400" dirty="0"/>
          </a:p>
        </p:txBody>
      </p:sp>
      <p:sp>
        <p:nvSpPr>
          <p:cNvPr id="4" name="Rectangle 3"/>
          <p:cNvSpPr/>
          <p:nvPr/>
        </p:nvSpPr>
        <p:spPr>
          <a:xfrm>
            <a:off x="457200" y="1097280"/>
            <a:ext cx="8229600" cy="1188720"/>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40080" y="1154370"/>
            <a:ext cx="5124480" cy="400110"/>
          </a:xfrm>
          <a:prstGeom prst="rect">
            <a:avLst/>
          </a:prstGeom>
          <a:noFill/>
        </p:spPr>
        <p:txBody>
          <a:bodyPr wrap="none">
            <a:spAutoFit/>
          </a:bodyPr>
          <a:lstStyle/>
          <a:p>
            <a:pPr>
              <a:defRPr sz="2000" b="1">
                <a:solidFill>
                  <a:srgbClr val="1E3A8A"/>
                </a:solidFill>
              </a:defRPr>
            </a:pPr>
            <a:r>
              <a:rPr dirty="0"/>
              <a:t>Au </a:t>
            </a:r>
            <a:r>
              <a:rPr dirty="0" err="1"/>
              <a:t>collège</a:t>
            </a:r>
            <a:r>
              <a:rPr dirty="0"/>
              <a:t> La Mare aux Saules : </a:t>
            </a:r>
            <a:r>
              <a:rPr dirty="0" err="1"/>
              <a:t>Mme</a:t>
            </a:r>
            <a:r>
              <a:rPr dirty="0"/>
              <a:t> QU</a:t>
            </a:r>
            <a:r>
              <a:rPr lang="fr-FR" dirty="0"/>
              <a:t>É</a:t>
            </a:r>
            <a:r>
              <a:rPr dirty="0"/>
              <a:t>NOY</a:t>
            </a:r>
          </a:p>
        </p:txBody>
      </p:sp>
      <p:sp>
        <p:nvSpPr>
          <p:cNvPr id="6" name="TextBox 5"/>
          <p:cNvSpPr txBox="1"/>
          <p:nvPr/>
        </p:nvSpPr>
        <p:spPr>
          <a:xfrm>
            <a:off x="640080" y="1611570"/>
            <a:ext cx="7863840" cy="228600"/>
          </a:xfrm>
          <a:prstGeom prst="rect">
            <a:avLst/>
          </a:prstGeom>
          <a:noFill/>
        </p:spPr>
        <p:txBody>
          <a:bodyPr wrap="none">
            <a:spAutoFit/>
          </a:bodyPr>
          <a:lstStyle/>
          <a:p>
            <a:pPr>
              <a:defRPr sz="1600" b="1">
                <a:solidFill>
                  <a:srgbClr val="3B82F6"/>
                </a:solidFill>
              </a:defRPr>
            </a:pPr>
            <a:r>
              <a:rPr dirty="0" err="1"/>
              <a:t>Lundi</a:t>
            </a:r>
            <a:r>
              <a:rPr dirty="0"/>
              <a:t> </a:t>
            </a:r>
            <a:r>
              <a:rPr dirty="0" err="1"/>
              <a:t>toute</a:t>
            </a:r>
            <a:r>
              <a:rPr dirty="0"/>
              <a:t> la </a:t>
            </a:r>
            <a:r>
              <a:rPr dirty="0" err="1"/>
              <a:t>journée</a:t>
            </a:r>
            <a:endParaRPr dirty="0"/>
          </a:p>
        </p:txBody>
      </p:sp>
      <p:sp>
        <p:nvSpPr>
          <p:cNvPr id="7" name="TextBox 6"/>
          <p:cNvSpPr txBox="1"/>
          <p:nvPr/>
        </p:nvSpPr>
        <p:spPr>
          <a:xfrm>
            <a:off x="640080" y="1920240"/>
            <a:ext cx="7863840" cy="228600"/>
          </a:xfrm>
          <a:prstGeom prst="rect">
            <a:avLst/>
          </a:prstGeom>
          <a:noFill/>
        </p:spPr>
        <p:txBody>
          <a:bodyPr wrap="none">
            <a:spAutoFit/>
          </a:bodyPr>
          <a:lstStyle/>
          <a:p>
            <a:pPr>
              <a:defRPr sz="1300" i="1">
                <a:solidFill>
                  <a:srgbClr val="1F2937"/>
                </a:solidFill>
              </a:defRPr>
            </a:pPr>
            <a:r>
              <a:rPr dirty="0"/>
              <a:t>Prendre </a:t>
            </a:r>
            <a:r>
              <a:rPr dirty="0" err="1"/>
              <a:t>rendez-vous</a:t>
            </a:r>
            <a:r>
              <a:rPr dirty="0"/>
              <a:t> par les </a:t>
            </a:r>
            <a:r>
              <a:rPr dirty="0" err="1"/>
              <a:t>professeurs</a:t>
            </a:r>
            <a:r>
              <a:rPr dirty="0"/>
              <a:t> </a:t>
            </a:r>
            <a:r>
              <a:rPr dirty="0" err="1"/>
              <a:t>principaux</a:t>
            </a:r>
            <a:r>
              <a:rPr dirty="0"/>
              <a:t>, la CPE et le </a:t>
            </a:r>
            <a:r>
              <a:rPr dirty="0" err="1"/>
              <a:t>secrétariat</a:t>
            </a:r>
            <a:endParaRPr dirty="0"/>
          </a:p>
        </p:txBody>
      </p:sp>
      <p:sp>
        <p:nvSpPr>
          <p:cNvPr id="8" name="Rectangle 7"/>
          <p:cNvSpPr/>
          <p:nvPr/>
        </p:nvSpPr>
        <p:spPr>
          <a:xfrm>
            <a:off x="457200" y="2560320"/>
            <a:ext cx="8229600" cy="411480"/>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640080" y="2651760"/>
            <a:ext cx="7863840" cy="228600"/>
          </a:xfrm>
          <a:prstGeom prst="rect">
            <a:avLst/>
          </a:prstGeom>
          <a:noFill/>
        </p:spPr>
        <p:txBody>
          <a:bodyPr wrap="none" anchor="ctr">
            <a:spAutoFit/>
          </a:bodyPr>
          <a:lstStyle/>
          <a:p>
            <a:pPr>
              <a:defRPr sz="1800" b="1">
                <a:solidFill>
                  <a:srgbClr val="FFFFFF"/>
                </a:solidFill>
              </a:defRPr>
            </a:pPr>
            <a:r>
              <a:t>Mes missions</a:t>
            </a:r>
          </a:p>
        </p:txBody>
      </p:sp>
      <p:sp>
        <p:nvSpPr>
          <p:cNvPr id="10" name="Rectangle 9"/>
          <p:cNvSpPr/>
          <p:nvPr/>
        </p:nvSpPr>
        <p:spPr>
          <a:xfrm>
            <a:off x="457200" y="3200400"/>
            <a:ext cx="2651760" cy="137160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Rectangle 10"/>
          <p:cNvSpPr/>
          <p:nvPr/>
        </p:nvSpPr>
        <p:spPr>
          <a:xfrm>
            <a:off x="457200" y="3200400"/>
            <a:ext cx="73152" cy="137160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640080" y="3337560"/>
            <a:ext cx="2377440" cy="640080"/>
          </a:xfrm>
          <a:prstGeom prst="rect">
            <a:avLst/>
          </a:prstGeom>
          <a:noFill/>
        </p:spPr>
        <p:txBody>
          <a:bodyPr wrap="square">
            <a:spAutoFit/>
          </a:bodyPr>
          <a:lstStyle/>
          <a:p>
            <a:pPr>
              <a:defRPr sz="1300" b="1">
                <a:solidFill>
                  <a:srgbClr val="1E3A8A"/>
                </a:solidFill>
              </a:defRPr>
            </a:pPr>
            <a:r>
              <a:t>Accompagnement psychologique des élèves</a:t>
            </a:r>
          </a:p>
        </p:txBody>
      </p:sp>
      <p:sp>
        <p:nvSpPr>
          <p:cNvPr id="13" name="TextBox 12"/>
          <p:cNvSpPr txBox="1"/>
          <p:nvPr/>
        </p:nvSpPr>
        <p:spPr>
          <a:xfrm>
            <a:off x="640080" y="4023360"/>
            <a:ext cx="2377440" cy="457200"/>
          </a:xfrm>
          <a:prstGeom prst="rect">
            <a:avLst/>
          </a:prstGeom>
          <a:noFill/>
        </p:spPr>
        <p:txBody>
          <a:bodyPr wrap="square">
            <a:spAutoFit/>
          </a:bodyPr>
          <a:lstStyle/>
          <a:p>
            <a:pPr>
              <a:defRPr sz="1100">
                <a:solidFill>
                  <a:srgbClr val="1F2937"/>
                </a:solidFill>
              </a:defRPr>
            </a:pPr>
            <a:r>
              <a:t>Écoute, soutien et suivi personnalisé</a:t>
            </a:r>
          </a:p>
        </p:txBody>
      </p:sp>
      <p:sp>
        <p:nvSpPr>
          <p:cNvPr id="14" name="Rectangle 13"/>
          <p:cNvSpPr/>
          <p:nvPr/>
        </p:nvSpPr>
        <p:spPr>
          <a:xfrm>
            <a:off x="3291840" y="3200400"/>
            <a:ext cx="2651760" cy="137160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3291840" y="3200400"/>
            <a:ext cx="73152" cy="137160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3474720" y="3337560"/>
            <a:ext cx="2377440" cy="640080"/>
          </a:xfrm>
          <a:prstGeom prst="rect">
            <a:avLst/>
          </a:prstGeom>
          <a:noFill/>
        </p:spPr>
        <p:txBody>
          <a:bodyPr wrap="square">
            <a:spAutoFit/>
          </a:bodyPr>
          <a:lstStyle/>
          <a:p>
            <a:pPr>
              <a:defRPr sz="1300" b="1">
                <a:solidFill>
                  <a:srgbClr val="1E3A8A"/>
                </a:solidFill>
              </a:defRPr>
            </a:pPr>
            <a:r>
              <a:t>Évaluation et compréhension du fonctionnement de l'élève</a:t>
            </a:r>
          </a:p>
        </p:txBody>
      </p:sp>
      <p:sp>
        <p:nvSpPr>
          <p:cNvPr id="17" name="TextBox 16"/>
          <p:cNvSpPr txBox="1"/>
          <p:nvPr/>
        </p:nvSpPr>
        <p:spPr>
          <a:xfrm>
            <a:off x="3474720" y="4023360"/>
            <a:ext cx="2377440" cy="457200"/>
          </a:xfrm>
          <a:prstGeom prst="rect">
            <a:avLst/>
          </a:prstGeom>
          <a:noFill/>
        </p:spPr>
        <p:txBody>
          <a:bodyPr wrap="square">
            <a:spAutoFit/>
          </a:bodyPr>
          <a:lstStyle/>
          <a:p>
            <a:pPr>
              <a:defRPr sz="1100">
                <a:solidFill>
                  <a:srgbClr val="1F2937"/>
                </a:solidFill>
              </a:defRPr>
            </a:pPr>
            <a:r>
              <a:t>Analyse des besoins et des difficultés</a:t>
            </a:r>
          </a:p>
        </p:txBody>
      </p:sp>
      <p:sp>
        <p:nvSpPr>
          <p:cNvPr id="18" name="Rectangle 17"/>
          <p:cNvSpPr/>
          <p:nvPr/>
        </p:nvSpPr>
        <p:spPr>
          <a:xfrm>
            <a:off x="6126480" y="3200400"/>
            <a:ext cx="2651760" cy="137160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6126480" y="3200400"/>
            <a:ext cx="73152" cy="137160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6309360" y="3337560"/>
            <a:ext cx="2377440" cy="640080"/>
          </a:xfrm>
          <a:prstGeom prst="rect">
            <a:avLst/>
          </a:prstGeom>
          <a:noFill/>
        </p:spPr>
        <p:txBody>
          <a:bodyPr wrap="square">
            <a:spAutoFit/>
          </a:bodyPr>
          <a:lstStyle/>
          <a:p>
            <a:pPr>
              <a:defRPr sz="1300" b="1">
                <a:solidFill>
                  <a:srgbClr val="1E3A8A"/>
                </a:solidFill>
              </a:defRPr>
            </a:pPr>
            <a:r>
              <a:t>Orientation scolaire et professionnelle</a:t>
            </a:r>
          </a:p>
        </p:txBody>
      </p:sp>
      <p:sp>
        <p:nvSpPr>
          <p:cNvPr id="21" name="TextBox 20"/>
          <p:cNvSpPr txBox="1"/>
          <p:nvPr/>
        </p:nvSpPr>
        <p:spPr>
          <a:xfrm>
            <a:off x="6309360" y="4023360"/>
            <a:ext cx="2377440" cy="457200"/>
          </a:xfrm>
          <a:prstGeom prst="rect">
            <a:avLst/>
          </a:prstGeom>
          <a:noFill/>
        </p:spPr>
        <p:txBody>
          <a:bodyPr wrap="square">
            <a:spAutoFit/>
          </a:bodyPr>
          <a:lstStyle/>
          <a:p>
            <a:pPr>
              <a:defRPr sz="1100">
                <a:solidFill>
                  <a:srgbClr val="1F2937"/>
                </a:solidFill>
              </a:defRPr>
            </a:pPr>
            <a:r>
              <a:t>Aide au choix de parcours et de projet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0080"/>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8229600" cy="365760"/>
          </a:xfrm>
          <a:prstGeom prst="rect">
            <a:avLst/>
          </a:prstGeom>
          <a:noFill/>
        </p:spPr>
        <p:txBody>
          <a:bodyPr wrap="none" tIns="0" bIns="0">
            <a:spAutoFit/>
          </a:bodyPr>
          <a:lstStyle/>
          <a:p>
            <a:pPr>
              <a:defRPr sz="3200" b="1">
                <a:solidFill>
                  <a:srgbClr val="FFFFFF"/>
                </a:solidFill>
              </a:defRPr>
            </a:pPr>
            <a:r>
              <a:t>Objectifs de cette présentation</a:t>
            </a:r>
          </a:p>
        </p:txBody>
      </p:sp>
      <p:sp>
        <p:nvSpPr>
          <p:cNvPr id="4" name="Rectangle 3"/>
          <p:cNvSpPr/>
          <p:nvPr/>
        </p:nvSpPr>
        <p:spPr>
          <a:xfrm>
            <a:off x="457200" y="1097280"/>
            <a:ext cx="3931920" cy="155448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457200" y="1097280"/>
            <a:ext cx="91440" cy="155448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731520" y="1280160"/>
            <a:ext cx="3474720" cy="365760"/>
          </a:xfrm>
          <a:prstGeom prst="rect">
            <a:avLst/>
          </a:prstGeom>
          <a:noFill/>
        </p:spPr>
        <p:txBody>
          <a:bodyPr wrap="none">
            <a:spAutoFit/>
          </a:bodyPr>
          <a:lstStyle/>
          <a:p>
            <a:pPr>
              <a:defRPr sz="1800" b="1">
                <a:solidFill>
                  <a:srgbClr val="1E3A8A"/>
                </a:solidFill>
              </a:defRPr>
            </a:pPr>
            <a:r>
              <a:t>Explorer les filières</a:t>
            </a:r>
          </a:p>
        </p:txBody>
      </p:sp>
      <p:sp>
        <p:nvSpPr>
          <p:cNvPr id="7" name="TextBox 6"/>
          <p:cNvSpPr txBox="1"/>
          <p:nvPr/>
        </p:nvSpPr>
        <p:spPr>
          <a:xfrm>
            <a:off x="731520" y="1737360"/>
            <a:ext cx="3474720" cy="731520"/>
          </a:xfrm>
          <a:prstGeom prst="rect">
            <a:avLst/>
          </a:prstGeom>
          <a:noFill/>
        </p:spPr>
        <p:txBody>
          <a:bodyPr wrap="square">
            <a:spAutoFit/>
          </a:bodyPr>
          <a:lstStyle/>
          <a:p>
            <a:pPr>
              <a:defRPr sz="1300">
                <a:solidFill>
                  <a:srgbClr val="1F2937"/>
                </a:solidFill>
              </a:defRPr>
            </a:pPr>
            <a:r>
              <a:t>Découvrir les principales voies : professionnelle, générale et technologique</a:t>
            </a:r>
          </a:p>
        </p:txBody>
      </p:sp>
      <p:sp>
        <p:nvSpPr>
          <p:cNvPr id="8" name="Rectangle 7"/>
          <p:cNvSpPr/>
          <p:nvPr/>
        </p:nvSpPr>
        <p:spPr>
          <a:xfrm>
            <a:off x="4846320" y="1097280"/>
            <a:ext cx="3931920" cy="155448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4846320" y="1097280"/>
            <a:ext cx="91440" cy="155448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5120640" y="1280160"/>
            <a:ext cx="3474720" cy="365760"/>
          </a:xfrm>
          <a:prstGeom prst="rect">
            <a:avLst/>
          </a:prstGeom>
          <a:noFill/>
        </p:spPr>
        <p:txBody>
          <a:bodyPr wrap="none">
            <a:spAutoFit/>
          </a:bodyPr>
          <a:lstStyle/>
          <a:p>
            <a:pPr>
              <a:defRPr sz="1800" b="1">
                <a:solidFill>
                  <a:srgbClr val="1E3A8A"/>
                </a:solidFill>
              </a:defRPr>
            </a:pPr>
            <a:r>
              <a:t>Connaître le calendrier</a:t>
            </a:r>
          </a:p>
        </p:txBody>
      </p:sp>
      <p:sp>
        <p:nvSpPr>
          <p:cNvPr id="11" name="TextBox 10"/>
          <p:cNvSpPr txBox="1"/>
          <p:nvPr/>
        </p:nvSpPr>
        <p:spPr>
          <a:xfrm>
            <a:off x="5120640" y="1737360"/>
            <a:ext cx="3474720" cy="731520"/>
          </a:xfrm>
          <a:prstGeom prst="rect">
            <a:avLst/>
          </a:prstGeom>
          <a:noFill/>
        </p:spPr>
        <p:txBody>
          <a:bodyPr wrap="square">
            <a:spAutoFit/>
          </a:bodyPr>
          <a:lstStyle/>
          <a:p>
            <a:pPr>
              <a:defRPr sz="1300">
                <a:solidFill>
                  <a:srgbClr val="1F2937"/>
                </a:solidFill>
              </a:defRPr>
            </a:pPr>
            <a:r>
              <a:t>Comprendre les échéances importantes et les moments clés de l'année</a:t>
            </a:r>
          </a:p>
        </p:txBody>
      </p:sp>
      <p:sp>
        <p:nvSpPr>
          <p:cNvPr id="12" name="Rectangle 11"/>
          <p:cNvSpPr/>
          <p:nvPr/>
        </p:nvSpPr>
        <p:spPr>
          <a:xfrm>
            <a:off x="457200" y="2926080"/>
            <a:ext cx="3931920" cy="155448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57200" y="2926080"/>
            <a:ext cx="91440" cy="155448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731520" y="3108960"/>
            <a:ext cx="3474720" cy="365760"/>
          </a:xfrm>
          <a:prstGeom prst="rect">
            <a:avLst/>
          </a:prstGeom>
          <a:noFill/>
        </p:spPr>
        <p:txBody>
          <a:bodyPr wrap="none">
            <a:spAutoFit/>
          </a:bodyPr>
          <a:lstStyle/>
          <a:p>
            <a:pPr>
              <a:defRPr sz="1800" b="1">
                <a:solidFill>
                  <a:srgbClr val="1E3A8A"/>
                </a:solidFill>
              </a:defRPr>
            </a:pPr>
            <a:r>
              <a:t>Maîtriser les ressources</a:t>
            </a:r>
          </a:p>
        </p:txBody>
      </p:sp>
      <p:sp>
        <p:nvSpPr>
          <p:cNvPr id="15" name="TextBox 14"/>
          <p:cNvSpPr txBox="1"/>
          <p:nvPr/>
        </p:nvSpPr>
        <p:spPr>
          <a:xfrm>
            <a:off x="731520" y="3566160"/>
            <a:ext cx="3474720" cy="731520"/>
          </a:xfrm>
          <a:prstGeom prst="rect">
            <a:avLst/>
          </a:prstGeom>
          <a:noFill/>
        </p:spPr>
        <p:txBody>
          <a:bodyPr wrap="square">
            <a:spAutoFit/>
          </a:bodyPr>
          <a:lstStyle/>
          <a:p>
            <a:pPr>
              <a:defRPr sz="1300">
                <a:solidFill>
                  <a:srgbClr val="1F2937"/>
                </a:solidFill>
              </a:defRPr>
            </a:pPr>
            <a:r>
              <a:t>Découvrir tous les outils et sites web pour s'orienter efficacement</a:t>
            </a:r>
          </a:p>
        </p:txBody>
      </p:sp>
      <p:sp>
        <p:nvSpPr>
          <p:cNvPr id="16" name="Rectangle 15"/>
          <p:cNvSpPr/>
          <p:nvPr/>
        </p:nvSpPr>
        <p:spPr>
          <a:xfrm>
            <a:off x="4846320" y="2926080"/>
            <a:ext cx="3931920" cy="155448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4846320" y="2926080"/>
            <a:ext cx="91440" cy="155448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5120640" y="3108960"/>
            <a:ext cx="3474720" cy="365760"/>
          </a:xfrm>
          <a:prstGeom prst="rect">
            <a:avLst/>
          </a:prstGeom>
          <a:noFill/>
        </p:spPr>
        <p:txBody>
          <a:bodyPr wrap="none">
            <a:spAutoFit/>
          </a:bodyPr>
          <a:lstStyle/>
          <a:p>
            <a:pPr>
              <a:defRPr sz="1800" b="1">
                <a:solidFill>
                  <a:srgbClr val="1E3A8A"/>
                </a:solidFill>
              </a:defRPr>
            </a:pPr>
            <a:r>
              <a:t>La procédure d'affectation</a:t>
            </a:r>
          </a:p>
        </p:txBody>
      </p:sp>
      <p:sp>
        <p:nvSpPr>
          <p:cNvPr id="19" name="TextBox 18"/>
          <p:cNvSpPr txBox="1"/>
          <p:nvPr/>
        </p:nvSpPr>
        <p:spPr>
          <a:xfrm>
            <a:off x="5120640" y="3566160"/>
            <a:ext cx="3474720" cy="731520"/>
          </a:xfrm>
          <a:prstGeom prst="rect">
            <a:avLst/>
          </a:prstGeom>
          <a:noFill/>
        </p:spPr>
        <p:txBody>
          <a:bodyPr wrap="square">
            <a:spAutoFit/>
          </a:bodyPr>
          <a:lstStyle/>
          <a:p>
            <a:pPr>
              <a:defRPr sz="1300">
                <a:solidFill>
                  <a:srgbClr val="1F2937"/>
                </a:solidFill>
              </a:defRPr>
            </a:pPr>
            <a:r>
              <a:t>Comprendre le fonctionnement d'Affelnet et les vœux d'orientation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0080"/>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74096"/>
            <a:ext cx="8229600" cy="365760"/>
          </a:xfrm>
          <a:prstGeom prst="rect">
            <a:avLst/>
          </a:prstGeom>
          <a:noFill/>
        </p:spPr>
        <p:txBody>
          <a:bodyPr wrap="none" tIns="0" bIns="0">
            <a:spAutoFit/>
          </a:bodyPr>
          <a:lstStyle/>
          <a:p>
            <a:pPr>
              <a:defRPr sz="3200" b="1">
                <a:solidFill>
                  <a:srgbClr val="FFFFFF"/>
                </a:solidFill>
              </a:defRPr>
            </a:pPr>
            <a:r>
              <a:rPr dirty="0"/>
              <a:t>Les </a:t>
            </a:r>
            <a:r>
              <a:rPr dirty="0" err="1"/>
              <a:t>ressources</a:t>
            </a:r>
            <a:r>
              <a:rPr dirty="0"/>
              <a:t> à disposition</a:t>
            </a:r>
          </a:p>
        </p:txBody>
      </p:sp>
      <p:sp>
        <p:nvSpPr>
          <p:cNvPr id="4" name="Rectangle 3"/>
          <p:cNvSpPr/>
          <p:nvPr/>
        </p:nvSpPr>
        <p:spPr>
          <a:xfrm>
            <a:off x="394138" y="1097280"/>
            <a:ext cx="4114800" cy="137160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457200" y="1097280"/>
            <a:ext cx="91440" cy="137160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185567"/>
            <a:ext cx="3749039" cy="320040"/>
          </a:xfrm>
          <a:prstGeom prst="rect">
            <a:avLst/>
          </a:prstGeom>
          <a:noFill/>
        </p:spPr>
        <p:txBody>
          <a:bodyPr wrap="none">
            <a:spAutoFit/>
          </a:bodyPr>
          <a:lstStyle/>
          <a:p>
            <a:pPr>
              <a:defRPr sz="1600" b="1">
                <a:solidFill>
                  <a:srgbClr val="1E3A8A"/>
                </a:solidFill>
              </a:defRPr>
            </a:pPr>
            <a:r>
              <a:rPr dirty="0"/>
              <a:t>ONISEP : www.onisep.fr</a:t>
            </a:r>
          </a:p>
        </p:txBody>
      </p:sp>
      <p:sp>
        <p:nvSpPr>
          <p:cNvPr id="7" name="TextBox 6"/>
          <p:cNvSpPr txBox="1"/>
          <p:nvPr/>
        </p:nvSpPr>
        <p:spPr>
          <a:xfrm>
            <a:off x="640080" y="1573401"/>
            <a:ext cx="3749039" cy="830997"/>
          </a:xfrm>
          <a:prstGeom prst="rect">
            <a:avLst/>
          </a:prstGeom>
          <a:noFill/>
        </p:spPr>
        <p:txBody>
          <a:bodyPr wrap="square">
            <a:spAutoFit/>
          </a:bodyPr>
          <a:lstStyle/>
          <a:p>
            <a:pPr>
              <a:defRPr sz="1200">
                <a:solidFill>
                  <a:srgbClr val="1F2937"/>
                </a:solidFill>
              </a:defRPr>
            </a:pPr>
            <a:r>
              <a:rPr dirty="0"/>
              <a:t>• Fiches métiers </a:t>
            </a:r>
            <a:r>
              <a:rPr dirty="0" err="1"/>
              <a:t>détaillées</a:t>
            </a:r>
            <a:endParaRPr dirty="0"/>
          </a:p>
          <a:p>
            <a:pPr>
              <a:defRPr sz="1200">
                <a:solidFill>
                  <a:srgbClr val="1F2937"/>
                </a:solidFill>
              </a:defRPr>
            </a:pPr>
            <a:r>
              <a:rPr dirty="0"/>
              <a:t>• </a:t>
            </a:r>
            <a:r>
              <a:rPr dirty="0" err="1"/>
              <a:t>Vidéos</a:t>
            </a:r>
            <a:r>
              <a:rPr dirty="0"/>
              <a:t> </a:t>
            </a:r>
            <a:r>
              <a:rPr lang="fr-FR" dirty="0"/>
              <a:t>témoignages</a:t>
            </a:r>
            <a:endParaRPr dirty="0"/>
          </a:p>
          <a:p>
            <a:pPr>
              <a:defRPr sz="1200">
                <a:solidFill>
                  <a:srgbClr val="1F2937"/>
                </a:solidFill>
              </a:defRPr>
            </a:pPr>
            <a:r>
              <a:rPr dirty="0"/>
              <a:t>• Recherche par </a:t>
            </a:r>
            <a:r>
              <a:rPr dirty="0" err="1"/>
              <a:t>domaine</a:t>
            </a:r>
            <a:r>
              <a:rPr dirty="0"/>
              <a:t> </a:t>
            </a:r>
            <a:r>
              <a:rPr dirty="0" err="1"/>
              <a:t>ou</a:t>
            </a:r>
            <a:r>
              <a:rPr dirty="0"/>
              <a:t> </a:t>
            </a:r>
            <a:r>
              <a:rPr dirty="0" err="1"/>
              <a:t>centre</a:t>
            </a:r>
            <a:r>
              <a:rPr dirty="0"/>
              <a:t> </a:t>
            </a:r>
            <a:r>
              <a:rPr dirty="0" err="1"/>
              <a:t>d'intérêt</a:t>
            </a:r>
            <a:endParaRPr dirty="0"/>
          </a:p>
          <a:p>
            <a:pPr>
              <a:defRPr sz="1200">
                <a:solidFill>
                  <a:srgbClr val="1F2937"/>
                </a:solidFill>
              </a:defRPr>
            </a:pPr>
            <a:r>
              <a:rPr dirty="0"/>
              <a:t>• Guide </a:t>
            </a:r>
            <a:r>
              <a:rPr dirty="0" err="1"/>
              <a:t>gratuit</a:t>
            </a:r>
            <a:r>
              <a:rPr dirty="0"/>
              <a:t> après la 3ème</a:t>
            </a:r>
          </a:p>
        </p:txBody>
      </p:sp>
      <p:sp>
        <p:nvSpPr>
          <p:cNvPr id="8" name="Rectangle 7"/>
          <p:cNvSpPr/>
          <p:nvPr/>
        </p:nvSpPr>
        <p:spPr>
          <a:xfrm>
            <a:off x="4754880" y="1097280"/>
            <a:ext cx="3931920" cy="137160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4754880" y="1097280"/>
            <a:ext cx="91440" cy="137160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4937760" y="1146149"/>
            <a:ext cx="3566160" cy="320040"/>
          </a:xfrm>
          <a:prstGeom prst="rect">
            <a:avLst/>
          </a:prstGeom>
          <a:noFill/>
        </p:spPr>
        <p:txBody>
          <a:bodyPr wrap="none">
            <a:spAutoFit/>
          </a:bodyPr>
          <a:lstStyle/>
          <a:p>
            <a:pPr>
              <a:defRPr sz="1600" b="1">
                <a:solidFill>
                  <a:srgbClr val="1E3A8A"/>
                </a:solidFill>
              </a:defRPr>
            </a:pPr>
            <a:r>
              <a:rPr dirty="0"/>
              <a:t>ORIANE : oriane.info</a:t>
            </a:r>
          </a:p>
        </p:txBody>
      </p:sp>
      <p:sp>
        <p:nvSpPr>
          <p:cNvPr id="11" name="TextBox 10"/>
          <p:cNvSpPr txBox="1"/>
          <p:nvPr/>
        </p:nvSpPr>
        <p:spPr>
          <a:xfrm>
            <a:off x="4937760" y="1660108"/>
            <a:ext cx="3566160" cy="640080"/>
          </a:xfrm>
          <a:prstGeom prst="rect">
            <a:avLst/>
          </a:prstGeom>
          <a:noFill/>
        </p:spPr>
        <p:txBody>
          <a:bodyPr wrap="square">
            <a:spAutoFit/>
          </a:bodyPr>
          <a:lstStyle/>
          <a:p>
            <a:pPr>
              <a:defRPr sz="1200">
                <a:solidFill>
                  <a:srgbClr val="1F2937"/>
                </a:solidFill>
              </a:defRPr>
            </a:pPr>
            <a:r>
              <a:rPr dirty="0"/>
              <a:t>• Plus de 400 fiches métiers</a:t>
            </a:r>
          </a:p>
          <a:p>
            <a:pPr>
              <a:defRPr sz="1200">
                <a:solidFill>
                  <a:srgbClr val="1F2937"/>
                </a:solidFill>
              </a:defRPr>
            </a:pPr>
            <a:r>
              <a:rPr dirty="0"/>
              <a:t>• Questionnaire </a:t>
            </a:r>
            <a:r>
              <a:rPr dirty="0" err="1"/>
              <a:t>d'intérêts</a:t>
            </a:r>
            <a:r>
              <a:rPr dirty="0"/>
              <a:t> </a:t>
            </a:r>
            <a:r>
              <a:rPr dirty="0" err="1"/>
              <a:t>professionnels</a:t>
            </a:r>
            <a:endParaRPr dirty="0"/>
          </a:p>
          <a:p>
            <a:pPr>
              <a:defRPr sz="1200">
                <a:solidFill>
                  <a:srgbClr val="1F2937"/>
                </a:solidFill>
              </a:defRPr>
            </a:pPr>
            <a:r>
              <a:rPr dirty="0"/>
              <a:t>• Site </a:t>
            </a:r>
            <a:r>
              <a:rPr dirty="0" err="1"/>
              <a:t>régional</a:t>
            </a:r>
            <a:r>
              <a:rPr dirty="0"/>
              <a:t> Île-de-France</a:t>
            </a:r>
          </a:p>
        </p:txBody>
      </p:sp>
      <p:sp>
        <p:nvSpPr>
          <p:cNvPr id="12" name="Rectangle 11"/>
          <p:cNvSpPr/>
          <p:nvPr/>
        </p:nvSpPr>
        <p:spPr>
          <a:xfrm>
            <a:off x="457200" y="2743200"/>
            <a:ext cx="8229600" cy="118872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640080" y="2926080"/>
            <a:ext cx="7863840" cy="274320"/>
          </a:xfrm>
          <a:prstGeom prst="rect">
            <a:avLst/>
          </a:prstGeom>
          <a:noFill/>
        </p:spPr>
        <p:txBody>
          <a:bodyPr wrap="none">
            <a:spAutoFit/>
          </a:bodyPr>
          <a:lstStyle/>
          <a:p>
            <a:pPr>
              <a:defRPr sz="1600" b="1">
                <a:solidFill>
                  <a:srgbClr val="1E3A8A"/>
                </a:solidFill>
              </a:defRPr>
            </a:pPr>
            <a:r>
              <a:t>Autres ressources clés</a:t>
            </a:r>
          </a:p>
        </p:txBody>
      </p:sp>
      <p:sp>
        <p:nvSpPr>
          <p:cNvPr id="14" name="TextBox 13"/>
          <p:cNvSpPr txBox="1"/>
          <p:nvPr/>
        </p:nvSpPr>
        <p:spPr>
          <a:xfrm>
            <a:off x="640080" y="3291840"/>
            <a:ext cx="7863840" cy="502920"/>
          </a:xfrm>
          <a:prstGeom prst="rect">
            <a:avLst/>
          </a:prstGeom>
          <a:noFill/>
        </p:spPr>
        <p:txBody>
          <a:bodyPr wrap="square">
            <a:spAutoFit/>
          </a:bodyPr>
          <a:lstStyle/>
          <a:p>
            <a:pPr>
              <a:defRPr sz="1200">
                <a:solidFill>
                  <a:srgbClr val="1F2937"/>
                </a:solidFill>
              </a:defRPr>
            </a:pPr>
            <a:r>
              <a:t>CIDJ : Fiches métiers complètes sur cidj.com</a:t>
            </a:r>
          </a:p>
          <a:p>
            <a:pPr>
              <a:defRPr sz="1200">
                <a:solidFill>
                  <a:srgbClr val="1F2937"/>
                </a:solidFill>
              </a:defRPr>
            </a:pPr>
            <a:r>
              <a:t>Académie de Versailles : Journées portes ouvertes et salons d'orientation</a:t>
            </a:r>
          </a:p>
        </p:txBody>
      </p:sp>
      <p:sp>
        <p:nvSpPr>
          <p:cNvPr id="15" name="Rectangle 14"/>
          <p:cNvSpPr/>
          <p:nvPr/>
        </p:nvSpPr>
        <p:spPr>
          <a:xfrm>
            <a:off x="457200" y="4114800"/>
            <a:ext cx="8229600" cy="731520"/>
          </a:xfrm>
          <a:prstGeom prst="rect">
            <a:avLst/>
          </a:prstGeom>
          <a:solidFill>
            <a:srgbClr val="3B8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16" name="TextBox 15"/>
          <p:cNvSpPr txBox="1"/>
          <p:nvPr/>
        </p:nvSpPr>
        <p:spPr>
          <a:xfrm>
            <a:off x="731520" y="4251960"/>
            <a:ext cx="7680960" cy="661720"/>
          </a:xfrm>
          <a:prstGeom prst="rect">
            <a:avLst/>
          </a:prstGeom>
          <a:noFill/>
        </p:spPr>
        <p:txBody>
          <a:bodyPr wrap="square">
            <a:spAutoFit/>
          </a:bodyPr>
          <a:lstStyle/>
          <a:p>
            <a:pPr>
              <a:defRPr sz="1300" b="1">
                <a:solidFill>
                  <a:srgbClr val="FFFFFF"/>
                </a:solidFill>
              </a:defRPr>
            </a:pPr>
            <a:r>
              <a:rPr lang="fr-FR" sz="1200" dirty="0">
                <a:solidFill>
                  <a:schemeClr val="bg1"/>
                </a:solidFill>
                <a:latin typeface="+mn-lt"/>
                <a:hlinkClick r:id="rId2">
                  <a:extLst>
                    <a:ext uri="{A12FA001-AC4F-418D-AE19-62706E023703}">
                      <ahyp:hlinkClr xmlns:ahyp="http://schemas.microsoft.com/office/drawing/2018/hyperlinkcolor" val="tx"/>
                    </a:ext>
                  </a:extLst>
                </a:hlinkClick>
              </a:rPr>
              <a:t>Après la 3ᵉ : téléchargez le guide gratuit – Onisep</a:t>
            </a:r>
            <a:endParaRPr lang="fr-FR" sz="1200" dirty="0">
              <a:solidFill>
                <a:schemeClr val="bg1"/>
              </a:solidFill>
              <a:latin typeface="+mn-lt"/>
            </a:endParaRPr>
          </a:p>
          <a:p>
            <a:pPr>
              <a:defRPr sz="1300" b="1">
                <a:solidFill>
                  <a:srgbClr val="FFFFFF"/>
                </a:solidFill>
              </a:defRPr>
            </a:pPr>
            <a:endParaRPr lang="fr-FR" sz="1200" dirty="0">
              <a:solidFill>
                <a:schemeClr val="bg1"/>
              </a:solidFill>
              <a:latin typeface="+mn-lt"/>
            </a:endParaRPr>
          </a:p>
          <a:p>
            <a:pPr>
              <a:defRPr sz="1300" b="1">
                <a:solidFill>
                  <a:srgbClr val="FFFFFF"/>
                </a:solidFill>
              </a:defRPr>
            </a:pPr>
            <a:endParaRPr dirty="0"/>
          </a:p>
        </p:txBody>
      </p:sp>
      <p:pic>
        <p:nvPicPr>
          <p:cNvPr id="17" name="Image 16" descr="Une image contenant texte, vert, Police, graphisme&#10;&#10;Description générée automatiquement">
            <a:extLst>
              <a:ext uri="{FF2B5EF4-FFF2-40B4-BE49-F238E27FC236}">
                <a16:creationId xmlns:a16="http://schemas.microsoft.com/office/drawing/2014/main" id="{8DE7C468-526D-4457-AB07-CC391D2AF7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29855" y="3286909"/>
            <a:ext cx="2356946" cy="157129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0080"/>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8229600" cy="365760"/>
          </a:xfrm>
          <a:prstGeom prst="rect">
            <a:avLst/>
          </a:prstGeom>
          <a:noFill/>
        </p:spPr>
        <p:txBody>
          <a:bodyPr wrap="none" tIns="0" bIns="0">
            <a:spAutoFit/>
          </a:bodyPr>
          <a:lstStyle/>
          <a:p>
            <a:pPr>
              <a:defRPr sz="3200" b="1">
                <a:solidFill>
                  <a:srgbClr val="FFFFFF"/>
                </a:solidFill>
              </a:defRPr>
            </a:pPr>
            <a:r>
              <a:t>Les 3 étapes du plan d'action</a:t>
            </a:r>
          </a:p>
        </p:txBody>
      </p:sp>
      <p:sp>
        <p:nvSpPr>
          <p:cNvPr id="4" name="Oval 3"/>
          <p:cNvSpPr/>
          <p:nvPr/>
        </p:nvSpPr>
        <p:spPr>
          <a:xfrm>
            <a:off x="640080" y="1005840"/>
            <a:ext cx="457200" cy="457200"/>
          </a:xfrm>
          <a:prstGeom prst="ellipse">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640080" y="1005840"/>
            <a:ext cx="457200" cy="457200"/>
          </a:xfrm>
          <a:prstGeom prst="rect">
            <a:avLst/>
          </a:prstGeom>
          <a:noFill/>
        </p:spPr>
        <p:txBody>
          <a:bodyPr wrap="none" anchor="ctr">
            <a:spAutoFit/>
          </a:bodyPr>
          <a:lstStyle/>
          <a:p>
            <a:pPr algn="ctr">
              <a:defRPr sz="2000" b="1">
                <a:solidFill>
                  <a:srgbClr val="FFFFFF"/>
                </a:solidFill>
              </a:defRPr>
            </a:pPr>
            <a:r>
              <a:t>01</a:t>
            </a:r>
          </a:p>
        </p:txBody>
      </p:sp>
      <p:sp>
        <p:nvSpPr>
          <p:cNvPr id="6" name="Rectangle 5"/>
          <p:cNvSpPr/>
          <p:nvPr/>
        </p:nvSpPr>
        <p:spPr>
          <a:xfrm>
            <a:off x="1280160" y="914400"/>
            <a:ext cx="7406640" cy="105156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1280160" y="914400"/>
            <a:ext cx="91440" cy="105156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1463040" y="988496"/>
            <a:ext cx="7040880" cy="274320"/>
          </a:xfrm>
          <a:prstGeom prst="rect">
            <a:avLst/>
          </a:prstGeom>
          <a:noFill/>
        </p:spPr>
        <p:txBody>
          <a:bodyPr wrap="none">
            <a:spAutoFit/>
          </a:bodyPr>
          <a:lstStyle/>
          <a:p>
            <a:pPr>
              <a:defRPr sz="1600" b="1">
                <a:solidFill>
                  <a:srgbClr val="1E3A8A"/>
                </a:solidFill>
              </a:defRPr>
            </a:pPr>
            <a:r>
              <a:rPr dirty="0"/>
              <a:t>Se </a:t>
            </a:r>
            <a:r>
              <a:rPr dirty="0" err="1"/>
              <a:t>connaître</a:t>
            </a:r>
            <a:r>
              <a:rPr dirty="0"/>
              <a:t> soi-</a:t>
            </a:r>
            <a:r>
              <a:rPr dirty="0" err="1"/>
              <a:t>même</a:t>
            </a:r>
            <a:endParaRPr dirty="0"/>
          </a:p>
        </p:txBody>
      </p:sp>
      <p:sp>
        <p:nvSpPr>
          <p:cNvPr id="9" name="TextBox 8"/>
          <p:cNvSpPr txBox="1"/>
          <p:nvPr/>
        </p:nvSpPr>
        <p:spPr>
          <a:xfrm>
            <a:off x="1463040" y="1324302"/>
            <a:ext cx="7040880" cy="457200"/>
          </a:xfrm>
          <a:prstGeom prst="rect">
            <a:avLst/>
          </a:prstGeom>
          <a:noFill/>
        </p:spPr>
        <p:txBody>
          <a:bodyPr wrap="square">
            <a:spAutoFit/>
          </a:bodyPr>
          <a:lstStyle/>
          <a:p>
            <a:pPr>
              <a:defRPr sz="1100">
                <a:solidFill>
                  <a:srgbClr val="1F2937"/>
                </a:solidFill>
              </a:defRPr>
            </a:pPr>
            <a:r>
              <a:rPr dirty="0"/>
              <a:t>• </a:t>
            </a:r>
            <a:r>
              <a:rPr dirty="0" err="1"/>
              <a:t>Avoir</a:t>
            </a:r>
            <a:r>
              <a:rPr dirty="0"/>
              <a:t> conscience de </a:t>
            </a:r>
            <a:r>
              <a:rPr dirty="0" err="1"/>
              <a:t>ses</a:t>
            </a:r>
            <a:r>
              <a:rPr dirty="0"/>
              <a:t> </a:t>
            </a:r>
            <a:r>
              <a:rPr dirty="0" err="1"/>
              <a:t>atouts</a:t>
            </a:r>
            <a:r>
              <a:rPr dirty="0"/>
              <a:t> et faiblesses : </a:t>
            </a:r>
            <a:r>
              <a:rPr dirty="0" err="1"/>
              <a:t>consultez</a:t>
            </a:r>
            <a:r>
              <a:rPr dirty="0"/>
              <a:t> </a:t>
            </a:r>
            <a:r>
              <a:rPr dirty="0" err="1"/>
              <a:t>Pronote</a:t>
            </a:r>
            <a:r>
              <a:rPr dirty="0"/>
              <a:t> et les </a:t>
            </a:r>
            <a:r>
              <a:rPr dirty="0" err="1"/>
              <a:t>avis</a:t>
            </a:r>
            <a:r>
              <a:rPr dirty="0"/>
              <a:t> de </a:t>
            </a:r>
            <a:r>
              <a:rPr dirty="0" err="1"/>
              <a:t>votre</a:t>
            </a:r>
            <a:r>
              <a:rPr dirty="0"/>
              <a:t> PP</a:t>
            </a:r>
          </a:p>
          <a:p>
            <a:pPr>
              <a:defRPr sz="1100">
                <a:solidFill>
                  <a:srgbClr val="1F2937"/>
                </a:solidFill>
              </a:defRPr>
            </a:pPr>
            <a:r>
              <a:rPr dirty="0"/>
              <a:t>• Cerner </a:t>
            </a:r>
            <a:r>
              <a:rPr dirty="0" err="1"/>
              <a:t>ses</a:t>
            </a:r>
            <a:r>
              <a:rPr dirty="0"/>
              <a:t> </a:t>
            </a:r>
            <a:r>
              <a:rPr dirty="0" err="1"/>
              <a:t>goûts</a:t>
            </a:r>
            <a:r>
              <a:rPr dirty="0"/>
              <a:t> et son </a:t>
            </a:r>
            <a:r>
              <a:rPr dirty="0" err="1"/>
              <a:t>profil</a:t>
            </a:r>
            <a:r>
              <a:rPr dirty="0"/>
              <a:t> : </a:t>
            </a:r>
            <a:r>
              <a:rPr dirty="0" err="1"/>
              <a:t>rencontrez</a:t>
            </a:r>
            <a:r>
              <a:rPr dirty="0"/>
              <a:t> la </a:t>
            </a:r>
            <a:r>
              <a:rPr dirty="0" err="1"/>
              <a:t>psychologue</a:t>
            </a:r>
            <a:r>
              <a:rPr dirty="0"/>
              <a:t> EN, </a:t>
            </a:r>
            <a:r>
              <a:rPr dirty="0" err="1"/>
              <a:t>passez</a:t>
            </a:r>
            <a:r>
              <a:rPr dirty="0"/>
              <a:t> des tests </a:t>
            </a:r>
            <a:r>
              <a:rPr dirty="0" err="1"/>
              <a:t>d'intérêts</a:t>
            </a:r>
            <a:endParaRPr dirty="0"/>
          </a:p>
        </p:txBody>
      </p:sp>
      <p:sp>
        <p:nvSpPr>
          <p:cNvPr id="10" name="Oval 9"/>
          <p:cNvSpPr/>
          <p:nvPr/>
        </p:nvSpPr>
        <p:spPr>
          <a:xfrm>
            <a:off x="640080" y="2286000"/>
            <a:ext cx="457200" cy="457200"/>
          </a:xfrm>
          <a:prstGeom prst="ellipse">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640080" y="2286000"/>
            <a:ext cx="457200" cy="457200"/>
          </a:xfrm>
          <a:prstGeom prst="rect">
            <a:avLst/>
          </a:prstGeom>
          <a:noFill/>
        </p:spPr>
        <p:txBody>
          <a:bodyPr wrap="none" anchor="ctr">
            <a:spAutoFit/>
          </a:bodyPr>
          <a:lstStyle/>
          <a:p>
            <a:pPr algn="ctr">
              <a:defRPr sz="2000" b="1">
                <a:solidFill>
                  <a:srgbClr val="FFFFFF"/>
                </a:solidFill>
              </a:defRPr>
            </a:pPr>
            <a:r>
              <a:t>02</a:t>
            </a:r>
          </a:p>
        </p:txBody>
      </p:sp>
      <p:sp>
        <p:nvSpPr>
          <p:cNvPr id="12" name="Rectangle 11"/>
          <p:cNvSpPr/>
          <p:nvPr/>
        </p:nvSpPr>
        <p:spPr>
          <a:xfrm>
            <a:off x="1280160" y="2194560"/>
            <a:ext cx="7406640" cy="105156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1280160" y="2194560"/>
            <a:ext cx="91440" cy="105156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1463040" y="2237124"/>
            <a:ext cx="7040880" cy="274320"/>
          </a:xfrm>
          <a:prstGeom prst="rect">
            <a:avLst/>
          </a:prstGeom>
          <a:noFill/>
        </p:spPr>
        <p:txBody>
          <a:bodyPr wrap="none">
            <a:spAutoFit/>
          </a:bodyPr>
          <a:lstStyle/>
          <a:p>
            <a:pPr>
              <a:defRPr sz="1600" b="1">
                <a:solidFill>
                  <a:srgbClr val="1E3A8A"/>
                </a:solidFill>
              </a:defRPr>
            </a:pPr>
            <a:r>
              <a:rPr dirty="0" err="1"/>
              <a:t>Connaître</a:t>
            </a:r>
            <a:r>
              <a:rPr dirty="0"/>
              <a:t> les </a:t>
            </a:r>
            <a:r>
              <a:rPr dirty="0" err="1"/>
              <a:t>voies</a:t>
            </a:r>
            <a:r>
              <a:rPr dirty="0"/>
              <a:t> de formation</a:t>
            </a:r>
          </a:p>
        </p:txBody>
      </p:sp>
      <p:sp>
        <p:nvSpPr>
          <p:cNvPr id="15" name="TextBox 14"/>
          <p:cNvSpPr txBox="1"/>
          <p:nvPr/>
        </p:nvSpPr>
        <p:spPr>
          <a:xfrm>
            <a:off x="1463040" y="2572930"/>
            <a:ext cx="7040880" cy="457200"/>
          </a:xfrm>
          <a:prstGeom prst="rect">
            <a:avLst/>
          </a:prstGeom>
          <a:noFill/>
        </p:spPr>
        <p:txBody>
          <a:bodyPr wrap="square">
            <a:spAutoFit/>
          </a:bodyPr>
          <a:lstStyle/>
          <a:p>
            <a:pPr>
              <a:defRPr sz="1100">
                <a:solidFill>
                  <a:srgbClr val="1F2937"/>
                </a:solidFill>
              </a:defRPr>
            </a:pPr>
            <a:r>
              <a:rPr dirty="0"/>
              <a:t>• </a:t>
            </a:r>
            <a:r>
              <a:rPr dirty="0" err="1"/>
              <a:t>Chercher</a:t>
            </a:r>
            <a:r>
              <a:rPr dirty="0"/>
              <a:t> </a:t>
            </a:r>
            <a:r>
              <a:rPr dirty="0" err="1"/>
              <a:t>l'information</a:t>
            </a:r>
            <a:r>
              <a:rPr dirty="0"/>
              <a:t> : brochures ONISEP et documentation au CDI</a:t>
            </a:r>
          </a:p>
          <a:p>
            <a:pPr>
              <a:defRPr sz="1100">
                <a:solidFill>
                  <a:srgbClr val="1F2937"/>
                </a:solidFill>
              </a:defRPr>
            </a:pPr>
            <a:r>
              <a:rPr dirty="0"/>
              <a:t>• Se faire </a:t>
            </a:r>
            <a:r>
              <a:rPr dirty="0" err="1"/>
              <a:t>conseiller</a:t>
            </a:r>
            <a:r>
              <a:rPr dirty="0"/>
              <a:t> : </a:t>
            </a:r>
            <a:r>
              <a:rPr dirty="0" err="1"/>
              <a:t>professeurs</a:t>
            </a:r>
            <a:r>
              <a:rPr dirty="0"/>
              <a:t> et </a:t>
            </a:r>
            <a:r>
              <a:rPr dirty="0" err="1"/>
              <a:t>psychologue</a:t>
            </a:r>
            <a:r>
              <a:rPr dirty="0"/>
              <a:t> de </a:t>
            </a:r>
            <a:r>
              <a:rPr dirty="0" err="1"/>
              <a:t>l'Éducation</a:t>
            </a:r>
            <a:r>
              <a:rPr dirty="0"/>
              <a:t> </a:t>
            </a:r>
            <a:r>
              <a:rPr dirty="0" err="1"/>
              <a:t>Nationale</a:t>
            </a:r>
            <a:endParaRPr dirty="0"/>
          </a:p>
          <a:p>
            <a:pPr>
              <a:defRPr sz="1100">
                <a:solidFill>
                  <a:srgbClr val="1F2937"/>
                </a:solidFill>
              </a:defRPr>
            </a:pPr>
            <a:r>
              <a:rPr dirty="0"/>
              <a:t>• Se </a:t>
            </a:r>
            <a:r>
              <a:rPr dirty="0" err="1"/>
              <a:t>déplacer</a:t>
            </a:r>
            <a:r>
              <a:rPr dirty="0"/>
              <a:t> : </a:t>
            </a:r>
            <a:r>
              <a:rPr dirty="0" err="1"/>
              <a:t>portes</a:t>
            </a:r>
            <a:r>
              <a:rPr dirty="0"/>
              <a:t> ouvertes, salons et forums </a:t>
            </a:r>
            <a:r>
              <a:rPr dirty="0" err="1"/>
              <a:t>d'orientation</a:t>
            </a:r>
            <a:endParaRPr dirty="0"/>
          </a:p>
        </p:txBody>
      </p:sp>
      <p:sp>
        <p:nvSpPr>
          <p:cNvPr id="16" name="Oval 15"/>
          <p:cNvSpPr/>
          <p:nvPr/>
        </p:nvSpPr>
        <p:spPr>
          <a:xfrm>
            <a:off x="640080" y="3566160"/>
            <a:ext cx="457200" cy="457200"/>
          </a:xfrm>
          <a:prstGeom prst="ellipse">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640080" y="3566160"/>
            <a:ext cx="457200" cy="457200"/>
          </a:xfrm>
          <a:prstGeom prst="rect">
            <a:avLst/>
          </a:prstGeom>
          <a:noFill/>
        </p:spPr>
        <p:txBody>
          <a:bodyPr wrap="none" anchor="ctr">
            <a:spAutoFit/>
          </a:bodyPr>
          <a:lstStyle/>
          <a:p>
            <a:pPr algn="ctr">
              <a:defRPr sz="2000" b="1">
                <a:solidFill>
                  <a:srgbClr val="FFFFFF"/>
                </a:solidFill>
              </a:defRPr>
            </a:pPr>
            <a:r>
              <a:t>03</a:t>
            </a:r>
          </a:p>
        </p:txBody>
      </p:sp>
      <p:sp>
        <p:nvSpPr>
          <p:cNvPr id="18" name="Rectangle 17"/>
          <p:cNvSpPr/>
          <p:nvPr/>
        </p:nvSpPr>
        <p:spPr>
          <a:xfrm>
            <a:off x="1280160" y="3474720"/>
            <a:ext cx="7406640" cy="1051560"/>
          </a:xfrm>
          <a:prstGeom prst="rect">
            <a:avLst/>
          </a:prstGeom>
          <a:solidFill>
            <a:srgbClr val="F3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1280160" y="3474720"/>
            <a:ext cx="91440" cy="105156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1463040" y="3533049"/>
            <a:ext cx="7040880" cy="274320"/>
          </a:xfrm>
          <a:prstGeom prst="rect">
            <a:avLst/>
          </a:prstGeom>
          <a:noFill/>
        </p:spPr>
        <p:txBody>
          <a:bodyPr wrap="none">
            <a:spAutoFit/>
          </a:bodyPr>
          <a:lstStyle/>
          <a:p>
            <a:pPr>
              <a:defRPr sz="1600" b="1">
                <a:solidFill>
                  <a:srgbClr val="1E3A8A"/>
                </a:solidFill>
              </a:defRPr>
            </a:pPr>
            <a:r>
              <a:rPr dirty="0" err="1"/>
              <a:t>Connaître</a:t>
            </a:r>
            <a:r>
              <a:rPr dirty="0"/>
              <a:t> les métiers</a:t>
            </a:r>
          </a:p>
        </p:txBody>
      </p:sp>
      <p:sp>
        <p:nvSpPr>
          <p:cNvPr id="21" name="TextBox 20"/>
          <p:cNvSpPr txBox="1"/>
          <p:nvPr/>
        </p:nvSpPr>
        <p:spPr>
          <a:xfrm>
            <a:off x="1463040" y="3868856"/>
            <a:ext cx="7040880" cy="457200"/>
          </a:xfrm>
          <a:prstGeom prst="rect">
            <a:avLst/>
          </a:prstGeom>
          <a:noFill/>
        </p:spPr>
        <p:txBody>
          <a:bodyPr wrap="square">
            <a:spAutoFit/>
          </a:bodyPr>
          <a:lstStyle/>
          <a:p>
            <a:pPr>
              <a:defRPr sz="1100">
                <a:solidFill>
                  <a:srgbClr val="1F2937"/>
                </a:solidFill>
              </a:defRPr>
            </a:pPr>
            <a:r>
              <a:rPr dirty="0"/>
              <a:t>• </a:t>
            </a:r>
            <a:r>
              <a:rPr dirty="0" err="1"/>
              <a:t>Rencontrer</a:t>
            </a:r>
            <a:r>
              <a:rPr dirty="0"/>
              <a:t> des </a:t>
            </a:r>
            <a:r>
              <a:rPr dirty="0" err="1"/>
              <a:t>professionnels</a:t>
            </a:r>
            <a:r>
              <a:rPr dirty="0"/>
              <a:t> : </a:t>
            </a:r>
            <a:r>
              <a:rPr dirty="0" err="1"/>
              <a:t>utilisez</a:t>
            </a:r>
            <a:r>
              <a:rPr dirty="0"/>
              <a:t> le site </a:t>
            </a:r>
            <a:r>
              <a:rPr dirty="0" err="1"/>
              <a:t>Oriane</a:t>
            </a:r>
            <a:endParaRPr dirty="0"/>
          </a:p>
          <a:p>
            <a:pPr>
              <a:defRPr sz="1100">
                <a:solidFill>
                  <a:srgbClr val="1F2937"/>
                </a:solidFill>
              </a:defRPr>
            </a:pPr>
            <a:r>
              <a:rPr dirty="0"/>
              <a:t>• </a:t>
            </a:r>
            <a:r>
              <a:rPr dirty="0" err="1"/>
              <a:t>Visiter</a:t>
            </a:r>
            <a:r>
              <a:rPr dirty="0"/>
              <a:t> des </a:t>
            </a:r>
            <a:r>
              <a:rPr dirty="0" err="1"/>
              <a:t>entreprises</a:t>
            </a:r>
            <a:r>
              <a:rPr dirty="0"/>
              <a:t> : </a:t>
            </a:r>
            <a:r>
              <a:rPr dirty="0" err="1"/>
              <a:t>profitez</a:t>
            </a:r>
            <a:r>
              <a:rPr dirty="0"/>
              <a:t> des stages et </a:t>
            </a:r>
            <a:r>
              <a:rPr dirty="0" err="1"/>
              <a:t>opportunités</a:t>
            </a:r>
            <a:endParaRPr dirty="0"/>
          </a:p>
          <a:p>
            <a:pPr>
              <a:defRPr sz="1100">
                <a:solidFill>
                  <a:srgbClr val="1F2937"/>
                </a:solidFill>
              </a:defRPr>
            </a:pPr>
            <a:r>
              <a:rPr dirty="0"/>
              <a:t>• </a:t>
            </a:r>
            <a:r>
              <a:rPr dirty="0" err="1"/>
              <a:t>Voir</a:t>
            </a:r>
            <a:r>
              <a:rPr dirty="0"/>
              <a:t> des </a:t>
            </a:r>
            <a:r>
              <a:rPr dirty="0" err="1"/>
              <a:t>vidéos</a:t>
            </a:r>
            <a:r>
              <a:rPr dirty="0"/>
              <a:t> métiers : </a:t>
            </a:r>
            <a:r>
              <a:rPr dirty="0" err="1"/>
              <a:t>explorez</a:t>
            </a:r>
            <a:r>
              <a:rPr dirty="0"/>
              <a:t> les sites ONISEP et CIDJ</a:t>
            </a:r>
          </a:p>
        </p:txBody>
      </p:sp>
      <p:sp>
        <p:nvSpPr>
          <p:cNvPr id="22" name="Rectangle 21"/>
          <p:cNvSpPr/>
          <p:nvPr/>
        </p:nvSpPr>
        <p:spPr>
          <a:xfrm>
            <a:off x="457200" y="4663440"/>
            <a:ext cx="8229600" cy="320040"/>
          </a:xfrm>
          <a:prstGeom prst="rect">
            <a:avLst/>
          </a:prstGeom>
          <a:solidFill>
            <a:srgbClr val="3B8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640080" y="4709160"/>
            <a:ext cx="7863840" cy="228600"/>
          </a:xfrm>
          <a:prstGeom prst="rect">
            <a:avLst/>
          </a:prstGeom>
          <a:noFill/>
        </p:spPr>
        <p:txBody>
          <a:bodyPr wrap="none" anchor="ctr">
            <a:spAutoFit/>
          </a:bodyPr>
          <a:lstStyle/>
          <a:p>
            <a:pPr algn="ctr">
              <a:defRPr sz="1200" b="1">
                <a:solidFill>
                  <a:srgbClr val="FFFFFF"/>
                </a:solidFill>
              </a:defRPr>
            </a:pPr>
            <a:r>
              <a:t>Important : L'avis du conseil de classe du 3ème trimestre décide de l'orientation finale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0080"/>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37160"/>
            <a:ext cx="8229600" cy="365760"/>
          </a:xfrm>
          <a:prstGeom prst="rect">
            <a:avLst/>
          </a:prstGeom>
          <a:noFill/>
        </p:spPr>
        <p:txBody>
          <a:bodyPr wrap="none" tIns="0" bIns="0">
            <a:spAutoFit/>
          </a:bodyPr>
          <a:lstStyle/>
          <a:p>
            <a:pPr>
              <a:defRPr sz="3200" b="1">
                <a:solidFill>
                  <a:srgbClr val="FFFFFF"/>
                </a:solidFill>
              </a:defRPr>
            </a:pPr>
            <a:r>
              <a:t>Parcours possibles après la 3ème</a:t>
            </a:r>
          </a:p>
        </p:txBody>
      </p:sp>
      <p:sp>
        <p:nvSpPr>
          <p:cNvPr id="4" name="Rectangle 3"/>
          <p:cNvSpPr/>
          <p:nvPr/>
        </p:nvSpPr>
        <p:spPr>
          <a:xfrm>
            <a:off x="457200" y="1188720"/>
            <a:ext cx="4114800" cy="3383280"/>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ectangle 4"/>
          <p:cNvSpPr/>
          <p:nvPr/>
        </p:nvSpPr>
        <p:spPr>
          <a:xfrm>
            <a:off x="457200" y="1188720"/>
            <a:ext cx="4114800" cy="457200"/>
          </a:xfrm>
          <a:prstGeom prst="rect">
            <a:avLst/>
          </a:prstGeom>
          <a:solidFill>
            <a:srgbClr val="F59E0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280160"/>
            <a:ext cx="3749039" cy="274320"/>
          </a:xfrm>
          <a:prstGeom prst="rect">
            <a:avLst/>
          </a:prstGeom>
          <a:noFill/>
        </p:spPr>
        <p:txBody>
          <a:bodyPr wrap="none" anchor="ctr">
            <a:spAutoFit/>
          </a:bodyPr>
          <a:lstStyle/>
          <a:p>
            <a:pPr algn="ctr">
              <a:defRPr sz="1800" b="1">
                <a:solidFill>
                  <a:srgbClr val="FFFFFF"/>
                </a:solidFill>
              </a:defRPr>
            </a:pPr>
            <a:r>
              <a:t>VOIE PROFESSIONNELLE</a:t>
            </a:r>
          </a:p>
        </p:txBody>
      </p:sp>
      <p:sp>
        <p:nvSpPr>
          <p:cNvPr id="7" name="TextBox 6"/>
          <p:cNvSpPr txBox="1"/>
          <p:nvPr/>
        </p:nvSpPr>
        <p:spPr>
          <a:xfrm>
            <a:off x="559676" y="1828800"/>
            <a:ext cx="3829443" cy="2431435"/>
          </a:xfrm>
          <a:prstGeom prst="rect">
            <a:avLst/>
          </a:prstGeom>
          <a:noFill/>
        </p:spPr>
        <p:txBody>
          <a:bodyPr wrap="square">
            <a:spAutoFit/>
          </a:bodyPr>
          <a:lstStyle/>
          <a:p>
            <a:pPr>
              <a:defRPr sz="1500" b="1">
                <a:solidFill>
                  <a:srgbClr val="1E3A8A"/>
                </a:solidFill>
              </a:defRPr>
            </a:pPr>
            <a:r>
              <a:rPr sz="1600" dirty="0"/>
              <a:t>CAP (2 </a:t>
            </a:r>
            <a:r>
              <a:rPr sz="1600" dirty="0" err="1"/>
              <a:t>ans</a:t>
            </a:r>
            <a:r>
              <a:rPr sz="1600" dirty="0"/>
              <a:t>)</a:t>
            </a:r>
          </a:p>
          <a:p>
            <a:pPr>
              <a:defRPr sz="1200">
                <a:solidFill>
                  <a:srgbClr val="1F2937"/>
                </a:solidFill>
              </a:defRPr>
            </a:pPr>
            <a:r>
              <a:rPr dirty="0" err="1"/>
              <a:t>Certificat</a:t>
            </a:r>
            <a:r>
              <a:rPr dirty="0"/>
              <a:t> </a:t>
            </a:r>
            <a:r>
              <a:rPr dirty="0" err="1"/>
              <a:t>d'Aptitude</a:t>
            </a:r>
            <a:r>
              <a:rPr dirty="0"/>
              <a:t> </a:t>
            </a:r>
            <a:r>
              <a:rPr dirty="0" err="1"/>
              <a:t>Professionnelle</a:t>
            </a:r>
            <a:endParaRPr lang="fr-FR" dirty="0"/>
          </a:p>
          <a:p>
            <a:pPr>
              <a:defRPr sz="1200">
                <a:solidFill>
                  <a:srgbClr val="1F2937"/>
                </a:solidFill>
              </a:defRPr>
            </a:pPr>
            <a:endParaRPr dirty="0"/>
          </a:p>
          <a:p>
            <a:pPr>
              <a:defRPr sz="1100">
                <a:solidFill>
                  <a:srgbClr val="1F2937"/>
                </a:solidFill>
              </a:defRPr>
            </a:pPr>
            <a:r>
              <a:rPr sz="1600" dirty="0"/>
              <a:t>• Formation pratique </a:t>
            </a:r>
            <a:r>
              <a:rPr sz="1600" dirty="0" err="1"/>
              <a:t>en</a:t>
            </a:r>
            <a:r>
              <a:rPr sz="1600" dirty="0"/>
              <a:t> 2 </a:t>
            </a:r>
            <a:r>
              <a:rPr sz="1600" dirty="0" err="1"/>
              <a:t>ans</a:t>
            </a:r>
            <a:endParaRPr sz="1600" dirty="0"/>
          </a:p>
          <a:p>
            <a:pPr>
              <a:defRPr sz="1100">
                <a:solidFill>
                  <a:srgbClr val="1F2937"/>
                </a:solidFill>
              </a:defRPr>
            </a:pPr>
            <a:r>
              <a:rPr sz="1600" dirty="0"/>
              <a:t>• 12 à 14 </a:t>
            </a:r>
            <a:r>
              <a:rPr sz="1600" dirty="0" err="1"/>
              <a:t>semaines</a:t>
            </a:r>
            <a:r>
              <a:rPr sz="1600" dirty="0"/>
              <a:t> de stage</a:t>
            </a:r>
          </a:p>
          <a:p>
            <a:pPr>
              <a:defRPr sz="1100">
                <a:solidFill>
                  <a:srgbClr val="1F2937"/>
                </a:solidFill>
              </a:defRPr>
            </a:pPr>
            <a:endParaRPr sz="1600" dirty="0"/>
          </a:p>
          <a:p>
            <a:pPr>
              <a:defRPr sz="1500" b="1">
                <a:solidFill>
                  <a:srgbClr val="1E3A8A"/>
                </a:solidFill>
              </a:defRPr>
            </a:pPr>
            <a:r>
              <a:rPr sz="1600" dirty="0"/>
              <a:t>BAC PROFESSIONNEL (3 </a:t>
            </a:r>
            <a:r>
              <a:rPr sz="1600" dirty="0" err="1"/>
              <a:t>ans</a:t>
            </a:r>
            <a:r>
              <a:rPr sz="1600" dirty="0"/>
              <a:t>)</a:t>
            </a:r>
          </a:p>
          <a:p>
            <a:pPr>
              <a:defRPr sz="1100">
                <a:solidFill>
                  <a:srgbClr val="1F2937"/>
                </a:solidFill>
              </a:defRPr>
            </a:pPr>
            <a:r>
              <a:rPr sz="1600" dirty="0"/>
              <a:t>• </a:t>
            </a:r>
            <a:r>
              <a:rPr sz="1600" dirty="0" err="1"/>
              <a:t>Enseignements</a:t>
            </a:r>
            <a:r>
              <a:rPr sz="1600" dirty="0"/>
              <a:t> pratiques </a:t>
            </a:r>
            <a:r>
              <a:rPr sz="1600" dirty="0" err="1"/>
              <a:t>en</a:t>
            </a:r>
            <a:r>
              <a:rPr sz="1600" dirty="0"/>
              <a:t> ateliers</a:t>
            </a:r>
          </a:p>
          <a:p>
            <a:pPr>
              <a:defRPr sz="1100">
                <a:solidFill>
                  <a:srgbClr val="1F2937"/>
                </a:solidFill>
              </a:defRPr>
            </a:pPr>
            <a:r>
              <a:rPr sz="1600" dirty="0"/>
              <a:t>• 22 </a:t>
            </a:r>
            <a:r>
              <a:rPr sz="1600" dirty="0" err="1"/>
              <a:t>semaines</a:t>
            </a:r>
            <a:r>
              <a:rPr sz="1600" dirty="0"/>
              <a:t> de stage </a:t>
            </a:r>
            <a:r>
              <a:rPr sz="1600" dirty="0" err="1"/>
              <a:t>en</a:t>
            </a:r>
            <a:r>
              <a:rPr sz="1600" dirty="0"/>
              <a:t> </a:t>
            </a:r>
            <a:r>
              <a:rPr sz="1600" dirty="0" err="1"/>
              <a:t>entreprise</a:t>
            </a:r>
            <a:endParaRPr sz="1600" dirty="0"/>
          </a:p>
          <a:p>
            <a:pPr>
              <a:defRPr sz="1100">
                <a:solidFill>
                  <a:srgbClr val="1F2937"/>
                </a:solidFill>
              </a:defRPr>
            </a:pPr>
            <a:r>
              <a:rPr sz="1600" dirty="0"/>
              <a:t>• Insertion </a:t>
            </a:r>
            <a:r>
              <a:rPr sz="1600" dirty="0" err="1"/>
              <a:t>professionnelle</a:t>
            </a:r>
            <a:r>
              <a:rPr sz="1600" dirty="0"/>
              <a:t> </a:t>
            </a:r>
            <a:r>
              <a:rPr sz="1600" dirty="0" err="1"/>
              <a:t>ou</a:t>
            </a:r>
            <a:r>
              <a:rPr sz="1600" dirty="0"/>
              <a:t> BTS</a:t>
            </a:r>
          </a:p>
        </p:txBody>
      </p:sp>
      <p:sp>
        <p:nvSpPr>
          <p:cNvPr id="8" name="Rectangle 7"/>
          <p:cNvSpPr/>
          <p:nvPr/>
        </p:nvSpPr>
        <p:spPr>
          <a:xfrm>
            <a:off x="4754880" y="1188720"/>
            <a:ext cx="3931920" cy="3383280"/>
          </a:xfrm>
          <a:prstGeom prst="rect">
            <a:avLst/>
          </a:prstGeom>
          <a:solidFill>
            <a:srgbClr val="F3F4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4754880" y="1188720"/>
            <a:ext cx="3931920" cy="457200"/>
          </a:xfrm>
          <a:prstGeom prst="rect">
            <a:avLst/>
          </a:prstGeom>
          <a:solidFill>
            <a:srgbClr val="3B8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4937760" y="1280160"/>
            <a:ext cx="3566160" cy="274320"/>
          </a:xfrm>
          <a:prstGeom prst="rect">
            <a:avLst/>
          </a:prstGeom>
          <a:noFill/>
        </p:spPr>
        <p:txBody>
          <a:bodyPr wrap="none" anchor="ctr">
            <a:spAutoFit/>
          </a:bodyPr>
          <a:lstStyle/>
          <a:p>
            <a:pPr algn="ctr">
              <a:defRPr sz="1600" b="1">
                <a:solidFill>
                  <a:srgbClr val="FFFFFF"/>
                </a:solidFill>
              </a:defRPr>
            </a:pPr>
            <a:r>
              <a:t>VOIE GÉNÉRALE ET TECHNOLOGIQUE</a:t>
            </a:r>
          </a:p>
        </p:txBody>
      </p:sp>
      <p:sp>
        <p:nvSpPr>
          <p:cNvPr id="11" name="TextBox 10"/>
          <p:cNvSpPr txBox="1"/>
          <p:nvPr/>
        </p:nvSpPr>
        <p:spPr>
          <a:xfrm>
            <a:off x="4937760" y="1828800"/>
            <a:ext cx="3646564" cy="2462213"/>
          </a:xfrm>
          <a:prstGeom prst="rect">
            <a:avLst/>
          </a:prstGeom>
          <a:noFill/>
        </p:spPr>
        <p:txBody>
          <a:bodyPr wrap="square">
            <a:spAutoFit/>
          </a:bodyPr>
          <a:lstStyle/>
          <a:p>
            <a:pPr>
              <a:defRPr sz="1400" b="1">
                <a:solidFill>
                  <a:srgbClr val="1E3A8A"/>
                </a:solidFill>
              </a:defRPr>
            </a:pPr>
            <a:r>
              <a:rPr sz="1600" dirty="0"/>
              <a:t>SECONDE GÉNÉRALE ET TECHNOLOGIQUE</a:t>
            </a:r>
          </a:p>
          <a:p>
            <a:pPr>
              <a:defRPr sz="1200" i="1">
                <a:solidFill>
                  <a:srgbClr val="1F2937"/>
                </a:solidFill>
              </a:defRPr>
            </a:pPr>
            <a:r>
              <a:rPr sz="1400" dirty="0" err="1"/>
              <a:t>Année</a:t>
            </a:r>
            <a:r>
              <a:rPr sz="1400" dirty="0"/>
              <a:t> de </a:t>
            </a:r>
            <a:r>
              <a:rPr sz="1400" dirty="0" err="1"/>
              <a:t>détermination</a:t>
            </a:r>
            <a:endParaRPr sz="1400" dirty="0"/>
          </a:p>
          <a:p>
            <a:pPr>
              <a:defRPr sz="1100">
                <a:solidFill>
                  <a:srgbClr val="1F2937"/>
                </a:solidFill>
              </a:defRPr>
            </a:pPr>
            <a:endParaRPr sz="1200" dirty="0"/>
          </a:p>
          <a:p>
            <a:pPr>
              <a:defRPr sz="1400" b="1">
                <a:solidFill>
                  <a:srgbClr val="1E3A8A"/>
                </a:solidFill>
              </a:defRPr>
            </a:pPr>
            <a:r>
              <a:rPr sz="1600" dirty="0"/>
              <a:t>BAC GÉNÉRAL</a:t>
            </a:r>
          </a:p>
          <a:p>
            <a:pPr>
              <a:defRPr sz="1100">
                <a:solidFill>
                  <a:srgbClr val="1F2937"/>
                </a:solidFill>
              </a:defRPr>
            </a:pPr>
            <a:r>
              <a:rPr sz="1200" dirty="0"/>
              <a:t>• </a:t>
            </a:r>
            <a:r>
              <a:rPr sz="1200" dirty="0" err="1"/>
              <a:t>Enseignements</a:t>
            </a:r>
            <a:r>
              <a:rPr sz="1200" dirty="0"/>
              <a:t> </a:t>
            </a:r>
            <a:r>
              <a:rPr sz="1200" dirty="0" err="1"/>
              <a:t>théoriques</a:t>
            </a:r>
            <a:endParaRPr sz="1200" dirty="0"/>
          </a:p>
          <a:p>
            <a:pPr>
              <a:defRPr sz="1100">
                <a:solidFill>
                  <a:srgbClr val="1F2937"/>
                </a:solidFill>
              </a:defRPr>
            </a:pPr>
            <a:r>
              <a:rPr sz="1200" dirty="0"/>
              <a:t>• Études </a:t>
            </a:r>
            <a:r>
              <a:rPr sz="1200" dirty="0" err="1"/>
              <a:t>longues</a:t>
            </a:r>
            <a:r>
              <a:rPr sz="1200" dirty="0"/>
              <a:t> (5 </a:t>
            </a:r>
            <a:r>
              <a:rPr sz="1200" dirty="0" err="1"/>
              <a:t>ans</a:t>
            </a:r>
            <a:r>
              <a:rPr sz="1200" dirty="0"/>
              <a:t> minimum)</a:t>
            </a:r>
          </a:p>
          <a:p>
            <a:pPr>
              <a:defRPr sz="1400" b="1">
                <a:solidFill>
                  <a:srgbClr val="1E3A8A"/>
                </a:solidFill>
              </a:defRPr>
            </a:pPr>
            <a:endParaRPr sz="1600" dirty="0"/>
          </a:p>
          <a:p>
            <a:pPr>
              <a:defRPr sz="1100">
                <a:solidFill>
                  <a:srgbClr val="1F2937"/>
                </a:solidFill>
              </a:defRPr>
            </a:pPr>
            <a:r>
              <a:rPr lang="fr-FR" sz="1600" b="1" dirty="0">
                <a:solidFill>
                  <a:schemeClr val="tx2"/>
                </a:solidFill>
              </a:rPr>
              <a:t>BAC TECHNOLOGIQUE </a:t>
            </a:r>
            <a:r>
              <a:rPr lang="fr-FR" sz="1200" dirty="0"/>
              <a:t>(8 séries)</a:t>
            </a:r>
          </a:p>
          <a:p>
            <a:pPr>
              <a:defRPr sz="1100">
                <a:solidFill>
                  <a:srgbClr val="1F2937"/>
                </a:solidFill>
              </a:defRPr>
            </a:pPr>
            <a:r>
              <a:rPr sz="1200" dirty="0"/>
              <a:t>• </a:t>
            </a:r>
            <a:r>
              <a:rPr sz="1200" dirty="0" err="1"/>
              <a:t>Enseignements</a:t>
            </a:r>
            <a:r>
              <a:rPr sz="1200" dirty="0"/>
              <a:t> appliqués</a:t>
            </a:r>
          </a:p>
          <a:p>
            <a:pPr>
              <a:defRPr sz="1100">
                <a:solidFill>
                  <a:srgbClr val="1F2937"/>
                </a:solidFill>
              </a:defRPr>
            </a:pPr>
            <a:r>
              <a:rPr sz="1200" dirty="0"/>
              <a:t>• Études </a:t>
            </a:r>
            <a:r>
              <a:rPr sz="1200" dirty="0" err="1"/>
              <a:t>courtes</a:t>
            </a:r>
            <a:r>
              <a:rPr sz="1200" dirty="0"/>
              <a:t> (2/3 </a:t>
            </a:r>
            <a:r>
              <a:rPr sz="1200" dirty="0" err="1"/>
              <a:t>ans</a:t>
            </a:r>
            <a:r>
              <a:rPr sz="1200" dirty="0"/>
              <a:t>) </a:t>
            </a:r>
            <a:r>
              <a:rPr sz="1200" dirty="0" err="1"/>
              <a:t>ou</a:t>
            </a:r>
            <a:r>
              <a:rPr sz="1200" dirty="0"/>
              <a:t> </a:t>
            </a:r>
            <a:r>
              <a:rPr sz="1200" dirty="0" err="1"/>
              <a:t>poursuites</a:t>
            </a:r>
            <a:endParaRPr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3B82F6"/>
          </a:solidFill>
          <a:ln/>
        </p:spPr>
      </p:sp>
      <p:sp>
        <p:nvSpPr>
          <p:cNvPr id="3" name="Text 1"/>
          <p:cNvSpPr/>
          <p:nvPr/>
        </p:nvSpPr>
        <p:spPr>
          <a:xfrm>
            <a:off x="457200" y="137160"/>
            <a:ext cx="8229600" cy="365760"/>
          </a:xfrm>
          <a:prstGeom prst="rect">
            <a:avLst/>
          </a:prstGeom>
          <a:noFill/>
          <a:ln/>
        </p:spPr>
        <p:txBody>
          <a:bodyPr wrap="square" rtlCol="0" anchor="ctr"/>
          <a:lstStyle/>
          <a:p>
            <a:pPr marL="0" indent="0" algn="l">
              <a:buNone/>
            </a:pPr>
            <a:r>
              <a:rPr lang="en-US" sz="3200" b="1" dirty="0">
                <a:solidFill>
                  <a:srgbClr val="FFFFFF"/>
                </a:solidFill>
              </a:rPr>
              <a:t>La voie générale et technologique : pour qui ?</a:t>
            </a:r>
            <a:endParaRPr lang="en-US" sz="3200" dirty="0"/>
          </a:p>
        </p:txBody>
      </p:sp>
      <p:sp>
        <p:nvSpPr>
          <p:cNvPr id="4" name="Shape 2"/>
          <p:cNvSpPr/>
          <p:nvPr/>
        </p:nvSpPr>
        <p:spPr>
          <a:xfrm>
            <a:off x="457200" y="914400"/>
            <a:ext cx="4114800" cy="3383280"/>
          </a:xfrm>
          <a:prstGeom prst="rect">
            <a:avLst/>
          </a:prstGeom>
          <a:solidFill>
            <a:srgbClr val="DBEAFE"/>
          </a:solidFill>
          <a:ln w="38100">
            <a:solidFill>
              <a:srgbClr val="3B82F6"/>
            </a:solidFill>
            <a:prstDash val="solid"/>
          </a:ln>
        </p:spPr>
      </p:sp>
      <p:sp>
        <p:nvSpPr>
          <p:cNvPr id="5" name="Shape 3"/>
          <p:cNvSpPr/>
          <p:nvPr/>
        </p:nvSpPr>
        <p:spPr>
          <a:xfrm>
            <a:off x="731520" y="1188720"/>
            <a:ext cx="457200" cy="457200"/>
          </a:xfrm>
          <a:prstGeom prst="roundRect">
            <a:avLst/>
          </a:prstGeom>
          <a:solidFill>
            <a:srgbClr val="3B82F6"/>
          </a:solidFill>
          <a:ln/>
        </p:spPr>
      </p:sp>
      <p:sp>
        <p:nvSpPr>
          <p:cNvPr id="6" name="Text 4"/>
          <p:cNvSpPr/>
          <p:nvPr/>
        </p:nvSpPr>
        <p:spPr>
          <a:xfrm>
            <a:off x="731520" y="1188720"/>
            <a:ext cx="457200" cy="457200"/>
          </a:xfrm>
          <a:prstGeom prst="rect">
            <a:avLst/>
          </a:prstGeom>
          <a:noFill/>
          <a:ln/>
        </p:spPr>
        <p:txBody>
          <a:bodyPr wrap="square" rtlCol="0" anchor="ctr"/>
          <a:lstStyle/>
          <a:p>
            <a:pPr marL="0" indent="0" algn="ctr">
              <a:buNone/>
            </a:pPr>
            <a:r>
              <a:rPr lang="en-US" sz="2200" b="1" dirty="0">
                <a:solidFill>
                  <a:srgbClr val="FFFFFF"/>
                </a:solidFill>
              </a:rPr>
              <a:t>G</a:t>
            </a:r>
            <a:endParaRPr lang="en-US" sz="2200" dirty="0"/>
          </a:p>
        </p:txBody>
      </p:sp>
      <p:sp>
        <p:nvSpPr>
          <p:cNvPr id="7" name="Text 5"/>
          <p:cNvSpPr/>
          <p:nvPr/>
        </p:nvSpPr>
        <p:spPr>
          <a:xfrm>
            <a:off x="1371600" y="1234440"/>
            <a:ext cx="2926080" cy="365760"/>
          </a:xfrm>
          <a:prstGeom prst="rect">
            <a:avLst/>
          </a:prstGeom>
          <a:noFill/>
          <a:ln/>
        </p:spPr>
        <p:txBody>
          <a:bodyPr wrap="square" rtlCol="0" anchor="ctr"/>
          <a:lstStyle/>
          <a:p>
            <a:pPr marL="0" indent="0">
              <a:buNone/>
            </a:pPr>
            <a:r>
              <a:rPr lang="en-US" sz="1800" b="1" dirty="0">
                <a:solidFill>
                  <a:srgbClr val="1E40AF"/>
                </a:solidFill>
              </a:rPr>
              <a:t>BAC GÉNÉRAL</a:t>
            </a:r>
            <a:endParaRPr lang="en-US" sz="1800" dirty="0"/>
          </a:p>
        </p:txBody>
      </p:sp>
      <p:sp>
        <p:nvSpPr>
          <p:cNvPr id="8" name="Text 6"/>
          <p:cNvSpPr/>
          <p:nvPr/>
        </p:nvSpPr>
        <p:spPr>
          <a:xfrm>
            <a:off x="731520" y="1737360"/>
            <a:ext cx="3474720" cy="274320"/>
          </a:xfrm>
          <a:prstGeom prst="rect">
            <a:avLst/>
          </a:prstGeom>
          <a:noFill/>
          <a:ln/>
        </p:spPr>
        <p:txBody>
          <a:bodyPr wrap="square" rtlCol="0" anchor="ctr"/>
          <a:lstStyle/>
          <a:p>
            <a:pPr marL="0" indent="0">
              <a:buNone/>
            </a:pPr>
            <a:r>
              <a:rPr lang="en-US" sz="1400" b="1" dirty="0">
                <a:solidFill>
                  <a:srgbClr val="1E3A8A"/>
                </a:solidFill>
              </a:rPr>
              <a:t>Pour les élèves qui :</a:t>
            </a:r>
            <a:endParaRPr lang="en-US" sz="1400" dirty="0"/>
          </a:p>
        </p:txBody>
      </p:sp>
      <p:sp>
        <p:nvSpPr>
          <p:cNvPr id="9" name="Text 7"/>
          <p:cNvSpPr/>
          <p:nvPr/>
        </p:nvSpPr>
        <p:spPr>
          <a:xfrm>
            <a:off x="551793" y="2103120"/>
            <a:ext cx="3862552" cy="2011680"/>
          </a:xfrm>
          <a:prstGeom prst="rect">
            <a:avLst/>
          </a:prstGeom>
          <a:noFill/>
          <a:ln/>
        </p:spPr>
        <p:txBody>
          <a:bodyPr wrap="square" rtlCol="0" anchor="ctr"/>
          <a:lstStyle/>
          <a:p>
            <a:pPr marL="0" indent="0">
              <a:lnSpc>
                <a:spcPts val="2000"/>
              </a:lnSpc>
              <a:buNone/>
            </a:pPr>
            <a:r>
              <a:rPr lang="en-US" sz="1200" dirty="0">
                <a:solidFill>
                  <a:srgbClr val="1F2937"/>
                </a:solidFill>
              </a:rPr>
              <a:t>• Aiment apprendre, lire, réfléchir et analyser</a:t>
            </a:r>
            <a:endParaRPr lang="en-US" sz="1200" dirty="0"/>
          </a:p>
          <a:p>
            <a:pPr marL="0" indent="0">
              <a:lnSpc>
                <a:spcPts val="2000"/>
              </a:lnSpc>
              <a:buNone/>
            </a:pPr>
            <a:r>
              <a:rPr lang="en-US" sz="1200" dirty="0">
                <a:solidFill>
                  <a:srgbClr val="1F2937"/>
                </a:solidFill>
              </a:rPr>
              <a:t>• Ont de bonnes capacités d'abstraction</a:t>
            </a:r>
            <a:endParaRPr lang="en-US" sz="1200" dirty="0"/>
          </a:p>
          <a:p>
            <a:pPr marL="0" indent="0">
              <a:lnSpc>
                <a:spcPts val="2000"/>
              </a:lnSpc>
              <a:buNone/>
            </a:pPr>
            <a:r>
              <a:rPr lang="en-US" sz="1200" dirty="0">
                <a:solidFill>
                  <a:srgbClr val="1F2937"/>
                </a:solidFill>
              </a:rPr>
              <a:t>• Sont curieux intellectuellement</a:t>
            </a:r>
            <a:endParaRPr lang="en-US" sz="1200" dirty="0"/>
          </a:p>
          <a:p>
            <a:pPr marL="0" indent="0">
              <a:lnSpc>
                <a:spcPts val="2000"/>
              </a:lnSpc>
              <a:buNone/>
            </a:pPr>
            <a:r>
              <a:rPr lang="en-US" sz="1200" dirty="0">
                <a:solidFill>
                  <a:srgbClr val="1F2937"/>
                </a:solidFill>
              </a:rPr>
              <a:t>• Souhaitent poursuivre des études longues (5 ans minimum)</a:t>
            </a:r>
            <a:endParaRPr lang="en-US" sz="1200" dirty="0"/>
          </a:p>
          <a:p>
            <a:pPr marL="0" indent="0">
              <a:lnSpc>
                <a:spcPts val="2000"/>
              </a:lnSpc>
              <a:buNone/>
            </a:pPr>
            <a:r>
              <a:rPr lang="en-US" sz="1200" dirty="0">
                <a:solidFill>
                  <a:srgbClr val="1F2937"/>
                </a:solidFill>
              </a:rPr>
              <a:t>• Veulent acquérir une culture générale solide</a:t>
            </a:r>
            <a:endParaRPr lang="en-US" sz="1200" dirty="0"/>
          </a:p>
          <a:p>
            <a:pPr marL="0" indent="0">
              <a:lnSpc>
                <a:spcPts val="2000"/>
              </a:lnSpc>
              <a:buNone/>
            </a:pPr>
            <a:r>
              <a:rPr lang="en-US" sz="1200" dirty="0">
                <a:solidFill>
                  <a:srgbClr val="1F2937"/>
                </a:solidFill>
              </a:rPr>
              <a:t>• Sont autonomes dans leur travail personnel</a:t>
            </a:r>
            <a:endParaRPr lang="en-US" sz="1200" dirty="0"/>
          </a:p>
        </p:txBody>
      </p:sp>
      <p:sp>
        <p:nvSpPr>
          <p:cNvPr id="10" name="Shape 8"/>
          <p:cNvSpPr/>
          <p:nvPr/>
        </p:nvSpPr>
        <p:spPr>
          <a:xfrm>
            <a:off x="4572000" y="914400"/>
            <a:ext cx="4114800" cy="3383280"/>
          </a:xfrm>
          <a:prstGeom prst="rect">
            <a:avLst/>
          </a:prstGeom>
          <a:solidFill>
            <a:srgbClr val="E0E7FF"/>
          </a:solidFill>
          <a:ln w="38100">
            <a:solidFill>
              <a:srgbClr val="6366F1"/>
            </a:solidFill>
            <a:prstDash val="solid"/>
          </a:ln>
        </p:spPr>
      </p:sp>
      <p:sp>
        <p:nvSpPr>
          <p:cNvPr id="11" name="Shape 9"/>
          <p:cNvSpPr/>
          <p:nvPr/>
        </p:nvSpPr>
        <p:spPr>
          <a:xfrm>
            <a:off x="4846320" y="1188720"/>
            <a:ext cx="457200" cy="457200"/>
          </a:xfrm>
          <a:prstGeom prst="roundRect">
            <a:avLst/>
          </a:prstGeom>
          <a:solidFill>
            <a:srgbClr val="6366F1"/>
          </a:solidFill>
          <a:ln/>
        </p:spPr>
      </p:sp>
      <p:sp>
        <p:nvSpPr>
          <p:cNvPr id="12" name="Text 10"/>
          <p:cNvSpPr/>
          <p:nvPr/>
        </p:nvSpPr>
        <p:spPr>
          <a:xfrm>
            <a:off x="4846320" y="1188720"/>
            <a:ext cx="457200" cy="457200"/>
          </a:xfrm>
          <a:prstGeom prst="rect">
            <a:avLst/>
          </a:prstGeom>
          <a:noFill/>
          <a:ln/>
        </p:spPr>
        <p:txBody>
          <a:bodyPr wrap="square" rtlCol="0" anchor="ctr"/>
          <a:lstStyle/>
          <a:p>
            <a:pPr marL="0" indent="0" algn="ctr">
              <a:buNone/>
            </a:pPr>
            <a:r>
              <a:rPr lang="en-US" sz="2200" b="1" dirty="0">
                <a:solidFill>
                  <a:srgbClr val="FFFFFF"/>
                </a:solidFill>
              </a:rPr>
              <a:t>T</a:t>
            </a:r>
            <a:endParaRPr lang="en-US" sz="2200" dirty="0"/>
          </a:p>
        </p:txBody>
      </p:sp>
      <p:sp>
        <p:nvSpPr>
          <p:cNvPr id="13" name="Text 11"/>
          <p:cNvSpPr/>
          <p:nvPr/>
        </p:nvSpPr>
        <p:spPr>
          <a:xfrm>
            <a:off x="5486400" y="1234440"/>
            <a:ext cx="2926080" cy="365760"/>
          </a:xfrm>
          <a:prstGeom prst="rect">
            <a:avLst/>
          </a:prstGeom>
          <a:noFill/>
          <a:ln/>
        </p:spPr>
        <p:txBody>
          <a:bodyPr wrap="square" rtlCol="0" anchor="ctr"/>
          <a:lstStyle/>
          <a:p>
            <a:pPr marL="0" indent="0">
              <a:buNone/>
            </a:pPr>
            <a:r>
              <a:rPr lang="en-US" sz="1800" b="1" dirty="0">
                <a:solidFill>
                  <a:srgbClr val="4338CA"/>
                </a:solidFill>
              </a:rPr>
              <a:t>BAC TECHNOLOGIQUE</a:t>
            </a:r>
            <a:endParaRPr lang="en-US" sz="1800" dirty="0"/>
          </a:p>
        </p:txBody>
      </p:sp>
      <p:sp>
        <p:nvSpPr>
          <p:cNvPr id="14" name="Text 12"/>
          <p:cNvSpPr/>
          <p:nvPr/>
        </p:nvSpPr>
        <p:spPr>
          <a:xfrm>
            <a:off x="4846320" y="1737360"/>
            <a:ext cx="3474720" cy="274320"/>
          </a:xfrm>
          <a:prstGeom prst="rect">
            <a:avLst/>
          </a:prstGeom>
          <a:noFill/>
          <a:ln/>
        </p:spPr>
        <p:txBody>
          <a:bodyPr wrap="square" rtlCol="0" anchor="ctr"/>
          <a:lstStyle/>
          <a:p>
            <a:pPr marL="0" indent="0">
              <a:buNone/>
            </a:pPr>
            <a:r>
              <a:rPr lang="en-US" sz="1400" b="1" dirty="0">
                <a:solidFill>
                  <a:srgbClr val="3730A3"/>
                </a:solidFill>
              </a:rPr>
              <a:t>Pour les élèves qui :</a:t>
            </a:r>
            <a:endParaRPr lang="en-US" sz="1400" dirty="0"/>
          </a:p>
        </p:txBody>
      </p:sp>
      <p:sp>
        <p:nvSpPr>
          <p:cNvPr id="15" name="Text 13"/>
          <p:cNvSpPr/>
          <p:nvPr/>
        </p:nvSpPr>
        <p:spPr>
          <a:xfrm>
            <a:off x="4666593" y="2103120"/>
            <a:ext cx="3862552" cy="2011680"/>
          </a:xfrm>
          <a:prstGeom prst="rect">
            <a:avLst/>
          </a:prstGeom>
          <a:noFill/>
          <a:ln/>
        </p:spPr>
        <p:txBody>
          <a:bodyPr wrap="square" rtlCol="0" anchor="ctr"/>
          <a:lstStyle/>
          <a:p>
            <a:pPr marL="0" indent="0">
              <a:lnSpc>
                <a:spcPts val="2000"/>
              </a:lnSpc>
              <a:buNone/>
            </a:pPr>
            <a:r>
              <a:rPr lang="en-US" sz="1200" dirty="0">
                <a:solidFill>
                  <a:srgbClr val="1F2937"/>
                </a:solidFill>
              </a:rPr>
              <a:t>• Préfèrent l'approche concrète et appliquée</a:t>
            </a:r>
            <a:endParaRPr lang="en-US" sz="1200" dirty="0"/>
          </a:p>
          <a:p>
            <a:pPr marL="0" indent="0">
              <a:lnSpc>
                <a:spcPts val="2000"/>
              </a:lnSpc>
              <a:buNone/>
            </a:pPr>
            <a:r>
              <a:rPr lang="en-US" sz="1200" dirty="0">
                <a:solidFill>
                  <a:srgbClr val="1F2937"/>
                </a:solidFill>
              </a:rPr>
              <a:t>• Aiment les travaux pratiques et les projets</a:t>
            </a:r>
            <a:endParaRPr lang="en-US" sz="1200" dirty="0"/>
          </a:p>
          <a:p>
            <a:pPr marL="0" indent="0">
              <a:lnSpc>
                <a:spcPts val="2000"/>
              </a:lnSpc>
              <a:buNone/>
            </a:pPr>
            <a:r>
              <a:rPr lang="en-US" sz="1200" dirty="0">
                <a:solidFill>
                  <a:srgbClr val="1F2937"/>
                </a:solidFill>
              </a:rPr>
              <a:t>• Sont attirés par un domaine spécifique (industrie, santé, gestion...)</a:t>
            </a:r>
            <a:endParaRPr lang="en-US" sz="1200" dirty="0"/>
          </a:p>
          <a:p>
            <a:pPr marL="0" indent="0">
              <a:lnSpc>
                <a:spcPts val="2000"/>
              </a:lnSpc>
              <a:buNone/>
            </a:pPr>
            <a:r>
              <a:rPr lang="en-US" sz="1200" dirty="0">
                <a:solidFill>
                  <a:srgbClr val="1F2937"/>
                </a:solidFill>
              </a:rPr>
              <a:t>• Veulent allier théorie et pratique</a:t>
            </a:r>
            <a:endParaRPr lang="en-US" sz="1200" dirty="0"/>
          </a:p>
          <a:p>
            <a:pPr marL="0" indent="0">
              <a:lnSpc>
                <a:spcPts val="2000"/>
              </a:lnSpc>
              <a:buNone/>
            </a:pPr>
            <a:r>
              <a:rPr lang="en-US" sz="1200" dirty="0">
                <a:solidFill>
                  <a:srgbClr val="1F2937"/>
                </a:solidFill>
              </a:rPr>
              <a:t>• Envisagent des études courtes (BTS, BUT) avec possibilité de poursuite</a:t>
            </a:r>
            <a:endParaRPr lang="en-US" sz="1200" dirty="0"/>
          </a:p>
          <a:p>
            <a:pPr marL="0" indent="0">
              <a:lnSpc>
                <a:spcPts val="2000"/>
              </a:lnSpc>
              <a:buNone/>
            </a:pPr>
            <a:r>
              <a:rPr lang="en-US" sz="1200" dirty="0">
                <a:solidFill>
                  <a:srgbClr val="1F2937"/>
                </a:solidFill>
              </a:rPr>
              <a:t>• Aiment le travail en groupe et les manipulations</a:t>
            </a:r>
            <a:endParaRPr lang="en-US" sz="1200" dirty="0"/>
          </a:p>
        </p:txBody>
      </p:sp>
      <p:sp>
        <p:nvSpPr>
          <p:cNvPr id="16" name="Shape 14"/>
          <p:cNvSpPr/>
          <p:nvPr/>
        </p:nvSpPr>
        <p:spPr>
          <a:xfrm>
            <a:off x="457200" y="4480560"/>
            <a:ext cx="8229600" cy="457200"/>
          </a:xfrm>
          <a:prstGeom prst="rect">
            <a:avLst/>
          </a:prstGeom>
          <a:solidFill>
            <a:srgbClr val="3B82F6"/>
          </a:solidFill>
          <a:ln/>
        </p:spPr>
      </p:sp>
      <p:sp>
        <p:nvSpPr>
          <p:cNvPr id="17" name="Text 15"/>
          <p:cNvSpPr/>
          <p:nvPr/>
        </p:nvSpPr>
        <p:spPr>
          <a:xfrm>
            <a:off x="457200" y="4480560"/>
            <a:ext cx="8229600" cy="457200"/>
          </a:xfrm>
          <a:prstGeom prst="rect">
            <a:avLst/>
          </a:prstGeom>
          <a:noFill/>
          <a:ln/>
        </p:spPr>
        <p:txBody>
          <a:bodyPr wrap="square" rtlCol="0" anchor="ctr"/>
          <a:lstStyle/>
          <a:p>
            <a:pPr marL="0" indent="0" algn="ctr">
              <a:buNone/>
            </a:pPr>
            <a:r>
              <a:rPr lang="en-US" sz="1400" b="1" dirty="0">
                <a:solidFill>
                  <a:srgbClr val="FFFFFF"/>
                </a:solidFill>
              </a:rPr>
              <a:t>💡 En Seconde GT, l'élève a une année pour explorer et choisir entre ces deux voies</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0080"/>
          </a:xfrm>
          <a:prstGeom prst="rect">
            <a:avLst/>
          </a:prstGeom>
          <a:solidFill>
            <a:srgbClr val="1E3A8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457200" y="105628"/>
            <a:ext cx="8229600" cy="365760"/>
          </a:xfrm>
          <a:prstGeom prst="rect">
            <a:avLst/>
          </a:prstGeom>
          <a:noFill/>
        </p:spPr>
        <p:txBody>
          <a:bodyPr wrap="none" tIns="0" bIns="0">
            <a:spAutoFit/>
          </a:bodyPr>
          <a:lstStyle/>
          <a:p>
            <a:pPr>
              <a:defRPr sz="3200" b="1">
                <a:solidFill>
                  <a:srgbClr val="FFFFFF"/>
                </a:solidFill>
              </a:defRPr>
            </a:pPr>
            <a:r>
              <a:rPr dirty="0" err="1"/>
              <a:t>Comparatif</a:t>
            </a:r>
            <a:r>
              <a:rPr dirty="0"/>
              <a:t> des trois </a:t>
            </a:r>
            <a:r>
              <a:rPr dirty="0" err="1"/>
              <a:t>baccalauréats</a:t>
            </a:r>
            <a:endParaRPr dirty="0"/>
          </a:p>
        </p:txBody>
      </p:sp>
      <p:pic>
        <p:nvPicPr>
          <p:cNvPr id="5" name="Espace réservé du contenu 3">
            <a:extLst>
              <a:ext uri="{FF2B5EF4-FFF2-40B4-BE49-F238E27FC236}">
                <a16:creationId xmlns:a16="http://schemas.microsoft.com/office/drawing/2014/main" id="{59D75A75-DD70-4421-9A82-7D53827C6437}"/>
              </a:ext>
            </a:extLst>
          </p:cNvPr>
          <p:cNvPicPr>
            <a:picLocks noGrp="1" noChangeAspect="1"/>
          </p:cNvPicPr>
          <p:nvPr/>
        </p:nvPicPr>
        <p:blipFill>
          <a:blip r:embed="rId2"/>
          <a:stretch/>
        </p:blipFill>
        <p:spPr bwMode="auto">
          <a:xfrm>
            <a:off x="0" y="-177203"/>
            <a:ext cx="9144000" cy="5320703"/>
          </a:xfrm>
          <a:prstGeom prst="rect">
            <a:avLst/>
          </a:prstGeom>
          <a:noFill/>
          <a:ln w="9525">
            <a:noFill/>
            <a:round/>
            <a:headEnd/>
            <a:tailEnd/>
          </a:ln>
        </p:spPr>
      </p:pic>
    </p:spTree>
    <p:extLst>
      <p:ext uri="{BB962C8B-B14F-4D97-AF65-F5344CB8AC3E}">
        <p14:creationId xmlns:p14="http://schemas.microsoft.com/office/powerpoint/2010/main" val="4234399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F59E0B"/>
          </a:solidFill>
          <a:ln/>
        </p:spPr>
      </p:sp>
      <p:sp>
        <p:nvSpPr>
          <p:cNvPr id="3" name="Text 1"/>
          <p:cNvSpPr/>
          <p:nvPr/>
        </p:nvSpPr>
        <p:spPr>
          <a:xfrm>
            <a:off x="457200" y="137160"/>
            <a:ext cx="8229600" cy="365760"/>
          </a:xfrm>
          <a:prstGeom prst="rect">
            <a:avLst/>
          </a:prstGeom>
          <a:noFill/>
          <a:ln/>
        </p:spPr>
        <p:txBody>
          <a:bodyPr wrap="square" rtlCol="0" anchor="ctr"/>
          <a:lstStyle/>
          <a:p>
            <a:pPr marL="0" indent="0" algn="l">
              <a:buNone/>
            </a:pPr>
            <a:r>
              <a:rPr lang="en-US" sz="3200" b="1" dirty="0">
                <a:solidFill>
                  <a:srgbClr val="FFFFFF"/>
                </a:solidFill>
              </a:rPr>
              <a:t>La voie professionnelle : pour qui ?</a:t>
            </a:r>
            <a:endParaRPr lang="en-US" sz="3200" dirty="0"/>
          </a:p>
        </p:txBody>
      </p:sp>
      <p:sp>
        <p:nvSpPr>
          <p:cNvPr id="4" name="Shape 2"/>
          <p:cNvSpPr/>
          <p:nvPr/>
        </p:nvSpPr>
        <p:spPr>
          <a:xfrm>
            <a:off x="731520" y="1005840"/>
            <a:ext cx="7680960" cy="3200400"/>
          </a:xfrm>
          <a:prstGeom prst="rect">
            <a:avLst/>
          </a:prstGeom>
          <a:solidFill>
            <a:srgbClr val="FEF3C7"/>
          </a:solidFill>
          <a:ln w="38100">
            <a:solidFill>
              <a:srgbClr val="F59E0B"/>
            </a:solidFill>
            <a:prstDash val="solid"/>
          </a:ln>
        </p:spPr>
      </p:sp>
      <p:sp>
        <p:nvSpPr>
          <p:cNvPr id="5" name="Shape 3"/>
          <p:cNvSpPr/>
          <p:nvPr/>
        </p:nvSpPr>
        <p:spPr>
          <a:xfrm>
            <a:off x="1097280" y="1280160"/>
            <a:ext cx="548640" cy="548640"/>
          </a:xfrm>
          <a:prstGeom prst="roundRect">
            <a:avLst/>
          </a:prstGeom>
          <a:solidFill>
            <a:srgbClr val="F59E0B"/>
          </a:solidFill>
          <a:ln/>
        </p:spPr>
      </p:sp>
      <p:sp>
        <p:nvSpPr>
          <p:cNvPr id="6" name="Text 4"/>
          <p:cNvSpPr/>
          <p:nvPr/>
        </p:nvSpPr>
        <p:spPr>
          <a:xfrm>
            <a:off x="1097280" y="1280160"/>
            <a:ext cx="548640" cy="548640"/>
          </a:xfrm>
          <a:prstGeom prst="rect">
            <a:avLst/>
          </a:prstGeom>
          <a:noFill/>
          <a:ln/>
        </p:spPr>
        <p:txBody>
          <a:bodyPr wrap="square" rtlCol="0" anchor="ctr"/>
          <a:lstStyle/>
          <a:p>
            <a:pPr marL="0" indent="0" algn="ctr">
              <a:buNone/>
            </a:pPr>
            <a:r>
              <a:rPr lang="en-US" sz="2800" b="1" dirty="0">
                <a:solidFill>
                  <a:srgbClr val="FFFFFF"/>
                </a:solidFill>
              </a:rPr>
              <a:t>✓</a:t>
            </a:r>
            <a:endParaRPr lang="en-US" sz="2800" dirty="0"/>
          </a:p>
        </p:txBody>
      </p:sp>
      <p:sp>
        <p:nvSpPr>
          <p:cNvPr id="7" name="Text 5"/>
          <p:cNvSpPr/>
          <p:nvPr/>
        </p:nvSpPr>
        <p:spPr>
          <a:xfrm>
            <a:off x="1828800" y="1325880"/>
            <a:ext cx="6217920" cy="457200"/>
          </a:xfrm>
          <a:prstGeom prst="rect">
            <a:avLst/>
          </a:prstGeom>
          <a:noFill/>
          <a:ln/>
        </p:spPr>
        <p:txBody>
          <a:bodyPr wrap="square" rtlCol="0" anchor="ctr"/>
          <a:lstStyle/>
          <a:p>
            <a:pPr marL="0" indent="0">
              <a:buNone/>
            </a:pPr>
            <a:r>
              <a:rPr lang="en-US" sz="2000" b="1" dirty="0">
                <a:solidFill>
                  <a:srgbClr val="92400E"/>
                </a:solidFill>
              </a:rPr>
              <a:t>Cette voie est faite pour les élèves qui :</a:t>
            </a:r>
            <a:endParaRPr lang="en-US" sz="2000" dirty="0"/>
          </a:p>
        </p:txBody>
      </p:sp>
      <p:sp>
        <p:nvSpPr>
          <p:cNvPr id="8" name="Text 6"/>
          <p:cNvSpPr/>
          <p:nvPr/>
        </p:nvSpPr>
        <p:spPr>
          <a:xfrm>
            <a:off x="1828800" y="1920240"/>
            <a:ext cx="6217920" cy="2011680"/>
          </a:xfrm>
          <a:prstGeom prst="rect">
            <a:avLst/>
          </a:prstGeom>
          <a:noFill/>
          <a:ln/>
        </p:spPr>
        <p:txBody>
          <a:bodyPr wrap="square" rtlCol="0" anchor="ctr"/>
          <a:lstStyle/>
          <a:p>
            <a:pPr marL="0" indent="0">
              <a:lnSpc>
                <a:spcPts val="2400"/>
              </a:lnSpc>
              <a:buNone/>
            </a:pPr>
            <a:r>
              <a:rPr lang="en-US" sz="1300" dirty="0">
                <a:solidFill>
                  <a:srgbClr val="1F2937"/>
                </a:solidFill>
              </a:rPr>
              <a:t>• Préfèrent apprendre en pratiquant plutôt qu'en étudiant uniquement des cours théoriques</a:t>
            </a:r>
            <a:endParaRPr lang="en-US" sz="1300" dirty="0"/>
          </a:p>
          <a:p>
            <a:pPr marL="0" indent="0">
              <a:lnSpc>
                <a:spcPts val="2400"/>
              </a:lnSpc>
              <a:buNone/>
            </a:pPr>
            <a:r>
              <a:rPr lang="en-US" sz="1300" dirty="0">
                <a:solidFill>
                  <a:srgbClr val="1F2937"/>
                </a:solidFill>
              </a:rPr>
              <a:t>• Aiment manipuler, fabriquer, expérimenter concrètement</a:t>
            </a:r>
            <a:endParaRPr lang="en-US" sz="1300" dirty="0"/>
          </a:p>
          <a:p>
            <a:pPr marL="0" indent="0">
              <a:lnSpc>
                <a:spcPts val="2400"/>
              </a:lnSpc>
              <a:buNone/>
            </a:pPr>
            <a:r>
              <a:rPr lang="en-US" sz="1300" dirty="0">
                <a:solidFill>
                  <a:srgbClr val="1F2937"/>
                </a:solidFill>
              </a:rPr>
              <a:t>• Ont déjà une idée du métier qu'ils veulent exercer ou du domaine professionnel qui les intéresse</a:t>
            </a:r>
            <a:endParaRPr lang="en-US" sz="1300" dirty="0"/>
          </a:p>
          <a:p>
            <a:pPr marL="0" indent="0">
              <a:lnSpc>
                <a:spcPts val="2400"/>
              </a:lnSpc>
              <a:buNone/>
            </a:pPr>
            <a:r>
              <a:rPr lang="en-US" sz="1300" dirty="0">
                <a:solidFill>
                  <a:srgbClr val="1F2937"/>
                </a:solidFill>
              </a:rPr>
              <a:t>• Souhaitent acquérir rapidement des compétences professionnelles (en 2 ou 3 ans)</a:t>
            </a:r>
            <a:endParaRPr lang="en-US" sz="1300" dirty="0"/>
          </a:p>
          <a:p>
            <a:pPr marL="0" indent="0">
              <a:lnSpc>
                <a:spcPts val="2400"/>
              </a:lnSpc>
              <a:buNone/>
            </a:pPr>
            <a:r>
              <a:rPr lang="en-US" sz="1300" dirty="0">
                <a:solidFill>
                  <a:srgbClr val="1F2937"/>
                </a:solidFill>
              </a:rPr>
              <a:t>• Veulent découvrir le monde du travail à travers des stages en entreprise</a:t>
            </a:r>
            <a:endParaRPr lang="en-US" sz="1300" dirty="0"/>
          </a:p>
          <a:p>
            <a:pPr marL="0" indent="0">
              <a:lnSpc>
                <a:spcPts val="2400"/>
              </a:lnSpc>
              <a:buNone/>
            </a:pPr>
            <a:r>
              <a:rPr lang="en-US" sz="1300" dirty="0">
                <a:solidFill>
                  <a:srgbClr val="1F2937"/>
                </a:solidFill>
              </a:rPr>
              <a:t>• Préfèrent des classes à effectifs réduits avec un accompagnement personnalisé</a:t>
            </a:r>
            <a:endParaRPr lang="en-US" sz="1300" dirty="0"/>
          </a:p>
        </p:txBody>
      </p:sp>
      <p:sp>
        <p:nvSpPr>
          <p:cNvPr id="9" name="Shape 7"/>
          <p:cNvSpPr/>
          <p:nvPr/>
        </p:nvSpPr>
        <p:spPr>
          <a:xfrm>
            <a:off x="731520" y="4389120"/>
            <a:ext cx="7680960" cy="548640"/>
          </a:xfrm>
          <a:prstGeom prst="rect">
            <a:avLst/>
          </a:prstGeom>
          <a:solidFill>
            <a:srgbClr val="F59E0B"/>
          </a:solidFill>
          <a:ln/>
        </p:spPr>
      </p:sp>
      <p:sp>
        <p:nvSpPr>
          <p:cNvPr id="10" name="Text 8"/>
          <p:cNvSpPr/>
          <p:nvPr/>
        </p:nvSpPr>
        <p:spPr>
          <a:xfrm>
            <a:off x="731520" y="4389120"/>
            <a:ext cx="7680960" cy="548640"/>
          </a:xfrm>
          <a:prstGeom prst="rect">
            <a:avLst/>
          </a:prstGeom>
          <a:noFill/>
          <a:ln/>
        </p:spPr>
        <p:txBody>
          <a:bodyPr wrap="square" rtlCol="0" anchor="ctr"/>
          <a:lstStyle/>
          <a:p>
            <a:pPr marL="0" indent="0" algn="ctr">
              <a:buNone/>
            </a:pPr>
            <a:r>
              <a:rPr lang="en-US" sz="1500" b="1" dirty="0">
                <a:solidFill>
                  <a:srgbClr val="FFFFFF"/>
                </a:solidFill>
              </a:rPr>
              <a:t>⚠️ Important : Motivation et autonomie sont essentielles pour réussir dans cette voie</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5867</TotalTime>
  <Words>1574</Words>
  <Application>Microsoft Office PowerPoint</Application>
  <PresentationFormat>Affichage à l'écran (16:9)</PresentationFormat>
  <Paragraphs>222</Paragraphs>
  <Slides>16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Comic Sans MS</vt:lpstr>
      <vt:lpstr>Wingdings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Oceane Quenoy</dc:creator>
  <cp:keywords/>
  <dc:description>generated using python-pptx</dc:description>
  <cp:lastModifiedBy>principal</cp:lastModifiedBy>
  <cp:revision>12</cp:revision>
  <dcterms:created xsi:type="dcterms:W3CDTF">2013-01-27T09:14:16Z</dcterms:created>
  <dcterms:modified xsi:type="dcterms:W3CDTF">2026-02-09T11:06:43Z</dcterms:modified>
  <cp:category/>
</cp:coreProperties>
</file>